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Lst>
  <p:sldSz cy="5143500" cx="9144000"/>
  <p:notesSz cx="6858000" cy="9144000"/>
  <p:embeddedFontLst>
    <p:embeddedFont>
      <p:font typeface="Roboto"/>
      <p:regular r:id="rId293"/>
      <p:bold r:id="rId294"/>
      <p:italic r:id="rId295"/>
      <p:boldItalic r:id="rId296"/>
    </p:embeddedFont>
    <p:embeddedFont>
      <p:font typeface="Montserrat"/>
      <p:regular r:id="rId297"/>
      <p:bold r:id="rId298"/>
      <p:italic r:id="rId299"/>
      <p:boldItalic r:id="rId300"/>
    </p:embeddedFont>
    <p:embeddedFont>
      <p:font typeface="Lato"/>
      <p:regular r:id="rId301"/>
      <p:bold r:id="rId302"/>
      <p:italic r:id="rId303"/>
      <p:boldItalic r:id="rId3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font" Target="fonts/Montserrat-regular.fntdata"/><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font" Target="fonts/Roboto-boldItalic.fntdata"/><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font" Target="fonts/Roboto-italic.fntdata"/><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font" Target="fonts/Roboto-bold.fntdata"/><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font" Target="fonts/Montserrat-italic.fntdata"/><Relationship Id="rId177" Type="http://schemas.openxmlformats.org/officeDocument/2006/relationships/slide" Target="slides/slide172.xml"/><Relationship Id="rId298" Type="http://schemas.openxmlformats.org/officeDocument/2006/relationships/font" Target="fonts/Montserra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font" Target="fonts/Roboto-regular.fntdata"/><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slide" Target="slides/slide287.xml"/><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slide" Target="slides/slide286.xml"/><Relationship Id="rId67" Type="http://schemas.openxmlformats.org/officeDocument/2006/relationships/slide" Target="slides/slide62.xml"/><Relationship Id="rId290" Type="http://schemas.openxmlformats.org/officeDocument/2006/relationships/slide" Target="slides/slide285.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slide" Target="slides/slide281.xml"/><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304" Type="http://schemas.openxmlformats.org/officeDocument/2006/relationships/font" Target="fonts/Lato-boldItalic.fntdata"/><Relationship Id="rId303" Type="http://schemas.openxmlformats.org/officeDocument/2006/relationships/font" Target="fonts/Lato-italic.fntdata"/><Relationship Id="rId302" Type="http://schemas.openxmlformats.org/officeDocument/2006/relationships/font" Target="fonts/Lato-bold.fntdata"/><Relationship Id="rId301" Type="http://schemas.openxmlformats.org/officeDocument/2006/relationships/font" Target="fonts/Lato-regular.fntdata"/><Relationship Id="rId300" Type="http://schemas.openxmlformats.org/officeDocument/2006/relationships/font" Target="fonts/Montserrat-boldItalic.fntdata"/><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5d14fb3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5d14fb3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7910e0805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7910e0805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f6e5de199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f6e5de199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f6e5de199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f6e5de199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f6e5de199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f6e5de199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f6e5de199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f6e5de199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f6e5de199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f6e5de199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6e5de199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f6e5de199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f6e5de199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f6e5de199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f6e5de199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f6e5de199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6e5de199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f6e5de199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6e5de199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f6e5de199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39373f1ff2c1d4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39373f1ff2c1d4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f6e5de199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f6e5de199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f6e5de199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f6e5de199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f6e5de199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f6e5de199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f6e5de199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f6e5de199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f6e5de199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f6e5de199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f6e5de199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f6e5de199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f6e5de199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f6e5de199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f6e5de199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f6e5de199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f6e5de199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f6e5de199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f6e5de199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f6e5de199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5d14fb32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5d14fb32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f6e5de199f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f6e5de199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6e5de199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f6e5de199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f6e5de199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f6e5de199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f6e5de199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f6e5de199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f6e5de199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f6e5de199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f6e5de199f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f6e5de199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f6e5de199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f6e5de199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f6e5de199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f6e5de199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f6e5de199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f6e5de199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f378824195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f378824195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5d14fb32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5d14fb32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f378824195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f37882419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f378824195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f378824195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f378824195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f378824195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378824195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f378824195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f378824195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f378824195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f378824195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f37882419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f378824195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f378824195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f37882419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f37882419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f378824195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f378824195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f37882419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f37882419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cd93ba7a44b9d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cd93ba7a44b9d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f378824195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f378824195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f378824195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f378824195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f378824195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f378824195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f37882419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f37882419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f378824195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f378824195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f378824195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f378824195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f378824195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f378824195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f378824195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f378824195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6f6a8a2e063dab6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6f6a8a2e063dab6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5eb85f4aef2c123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5eb85f4aef2c12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5d14fb32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5d14fb32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f378824195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f378824195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f378824195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f378824195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f378824195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f378824195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f37882419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f37882419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f378824195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f378824195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f378824195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f378824195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f378824195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f378824195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f378824195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f378824195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f378824195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f378824195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f378824195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f378824195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5d14fb32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5d14fb32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f37882419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f37882419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f378824195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f378824195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f37882419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f378824195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f378824195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f378824195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f378824195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f378824195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f37882419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f37882419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f378824195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f378824195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f378824195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f378824195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f378824195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f378824195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f378824195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f378824195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5d14fb32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5d14fb32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f378824195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f378824195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f378824195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f378824195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f378824195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f378824195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f378824195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f378824195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f378824195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f378824195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f378824195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f378824195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f378824195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f378824195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f378824195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f378824195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378824195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f378824195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f378824195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f378824195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5d14fb32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5d14fb32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f378824195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f378824195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3ef20b9f17f86fc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3ef20b9f17f86fc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e1e3a45101ac13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e1e3a45101ac1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f94102f8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f94102f8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f94102f80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f94102f80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f94102f80a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f94102f80a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2be7f99f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2be7f99f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f94102f8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f94102f8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f94102f80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f94102f8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f94102f80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f94102f80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44a52dbf4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44a52dbf4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f94102f80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f94102f80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f94102f80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f94102f80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f94102f80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f94102f80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f94102f80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f94102f80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f94102f80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f94102f80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f94102f80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f94102f80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f94102f80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f94102f80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f94102f80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f94102f80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f94102f80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f94102f80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f94102f80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f94102f80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74284adfc4428b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74284adfc4428b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44a52dbf4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44a52dbf4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f94102f80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f94102f80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f94102f80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f94102f80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f94102f80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f94102f80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2e7a756b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2e7a756b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2be7f99fc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2be7f99fc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f94102f80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f94102f80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f94102f80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f94102f80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f94102f80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f94102f80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f94102f80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f94102f80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f94102f80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f94102f80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4ecd6220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4ecd6220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f94102f80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f94102f80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f94102f80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f94102f80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f94102f80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f94102f80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f94102f80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f94102f80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f94102f80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f94102f80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f94102f80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f94102f80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f94102f80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f94102f80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f94102f80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f94102f80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f94102f80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f94102f80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f94102f80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f94102f80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5d14fb32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5d14fb32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f94102f80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f94102f80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f94102f80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f94102f80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f94102f80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f94102f80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f94102f80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f94102f80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f94102f80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f94102f80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f94102f80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f94102f80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7376da59359ae7e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7376da59359ae7e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f94102f80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f94102f80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f94102f80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f94102f80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f94102f80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f94102f80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5d14fb32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5d14fb32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f94102f80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f94102f80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f94102f80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f94102f80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f94102f8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f94102f8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f94102f8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f94102f8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f94102f80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f94102f80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f94102f80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f94102f80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f94102f80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f94102f80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f94102f80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f94102f80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f94102f80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f94102f80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f94102f80a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f94102f80a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5d14fb32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5d14fb32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f94102f80a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f94102f80a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f94102f80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f94102f80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f94102f80a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f94102f80a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f94102f80a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f94102f80a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f94102f80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f94102f80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f94102f80a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f94102f80a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f94102f80a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f94102f80a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f94102f80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f94102f80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f94102f80a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f94102f80a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f94102f80a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f94102f80a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6a4cd72b6d371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6a4cd72b6d371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f94102f80a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f94102f80a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f94102f80a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f94102f80a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f94102f80a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f94102f80a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f94102f80a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f94102f80a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f741a844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f741a844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f741a844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f741a844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f741a844b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f741a844b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f741a844b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f741a844b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f741a844b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f741a844b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233262b5cb7f4be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233262b5cb7f4be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5d14fb32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5d14fb32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f741a844b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f741a844b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f741a844b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f741a844b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10371c2a5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10371c2a5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10371c2a5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10371c2a5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f741a844b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f741a844b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f741a844b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f741a844b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f741a844b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f741a844b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f741a844b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f741a844b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f741a844b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f741a844b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f741a844b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f741a844b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5d14fb32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5d14fb32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f741a844b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f741a844b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f741a844b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f741a844b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f741a844b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f741a844b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f741a844b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f741a844b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5138acfacaee5df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5138acfacaee5df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f741a844b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f741a844b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f741a844b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f741a844b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f741a844b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f741a844b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f741a844b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f741a844b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f741a844b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f741a844b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5d14fb32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5d14fb32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f741a844b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f741a844b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f741a844b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f741a844b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f741a844b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f741a844b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f741a844b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f741a844b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f741a844b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f741a844b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f741a844b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f741a844b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34d5fe1de909964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34d5fe1de909964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81da309f3ac7eb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81da309f3ac7eb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5d14fb32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5d14fb32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774284adfc4428bc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74284adfc4428bc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5d14fb323_18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5d14fb323_18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5d14fb323_18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5d14fb323_18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5d14fb323_18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5d14fb323_18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5d14fb323_18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5d14fb323_18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5d14fb323_18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5d14fb323_18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f5d14fb323_18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f5d14fb323_18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5d14fb323_18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5d14fb323_18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5d14fb323_18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5d14fb323_18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5d14fb323_18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5d14fb323_18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5d14fb323_18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5d14fb323_18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74284adfc4428bc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74284adfc4428bc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5d14fb323_18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f5d14fb323_18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8926af27678fbc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8926af27678fbc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6530a635230ce6b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530a635230ce6b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7910e0805_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f7910e0805_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7910e0805_9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7910e0805_9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7910e0805_9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7910e0805_9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5d14fb323_18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5d14fb323_18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7910e0805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7910e0805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5d14fb323_18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5d14fb323_18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5d14fb323_18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5d14fb323_18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5d14fb3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f5d14fb3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6050aed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6050aed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6050aed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6050aed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6050aed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f6050aed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6050aed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6050aed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f6050aede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f6050aed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6050aede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f6050aede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6050aede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6050aede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6050aede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f6050aede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6050aede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f6050aede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6050aede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6050aede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5d14fb3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5d14fb3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6050aede8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6050aede8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0ba3e3cf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0ba3e3cf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631b94afb6148c0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631b94afb6148c0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0f8f50aa1ae20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50f8f50aa1ae20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f6050aede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f6050aede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6050aede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f6050aede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6050aede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6050aede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6050aede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6050aede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f6050aede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f6050aede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6050aede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6050aede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5d14fb32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5d14fb32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6050aede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6050aede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a964e5faac723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a964e5faac723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f6050aede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f6050aede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6050aede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6050aede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f6050aede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f6050aede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78fdb7785651402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8fdb778565140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6050aede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f6050aede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f6e5de199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f6e5de199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101b77d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101b77d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f6e5de19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f6e5de19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5d14fb3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5d14fb3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f6e5de19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f6e5de19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6e5de199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f6e5de19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6e5de199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f6e5de19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f6e5de199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f6e5de199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49a1237705425f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49a1237705425f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0101b77d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0101b77d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101b77dc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101b77dc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f6e5de199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f6e5de199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6e5de199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f6e5de199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6e5de199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f6e5de199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71179b1cee57fd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71179b1cee57fd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6e5de199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6e5de199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6e5de199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f6e5de199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6e5de199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f6e5de199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6e5de199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f6e5de199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f6e5de199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f6e5de199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f6e5de199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f6e5de199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f6e5de199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f6e5de199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6e5de199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f6e5de199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6e5de199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f6e5de199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f6e5de199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f6e5de199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Didox/treinamento-terraform.git" TargetMode="External"/><Relationship Id="rId4" Type="http://schemas.openxmlformats.org/officeDocument/2006/relationships/hyperlink" Target="https://docs.google.com/document/d/1C3glpj23ZQ8dPkOlxgvgPkkSOMhe7e5i/edit?usp=sharing&amp;ouid=105171219935977454112&amp;rtpof=true&amp;sd=tru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youtube.com/watch?v=3vc8FrAKC7Q" TargetMode="External"/><Relationship Id="rId4" Type="http://schemas.openxmlformats.org/officeDocument/2006/relationships/hyperlink" Target="https://www.youtube.com/watch?v=jmZMqk_WoOk" TargetMode="External"/><Relationship Id="rId5" Type="http://schemas.openxmlformats.org/officeDocument/2006/relationships/hyperlink" Target="https://aurelio.net/shell/canivete/pdf/" TargetMode="External"/><Relationship Id="rId6"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7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7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7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8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83.png"/><Relationship Id="rId4" Type="http://schemas.openxmlformats.org/officeDocument/2006/relationships/image" Target="../media/image8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learn.hashicorp.com/tutorials/terraform/sensitive-variables" TargetMode="External"/><Relationship Id="rId4" Type="http://schemas.openxmlformats.org/officeDocument/2006/relationships/image" Target="../media/image8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8.png"/><Relationship Id="rId4" Type="http://schemas.openxmlformats.org/officeDocument/2006/relationships/image" Target="../media/image9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97.png"/><Relationship Id="rId4" Type="http://schemas.openxmlformats.org/officeDocument/2006/relationships/image" Target="../media/image87.png"/><Relationship Id="rId5" Type="http://schemas.openxmlformats.org/officeDocument/2006/relationships/image" Target="../media/image9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89.png"/><Relationship Id="rId4" Type="http://schemas.openxmlformats.org/officeDocument/2006/relationships/image" Target="../media/image9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9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9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1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0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9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9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9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0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pt.wikipedia.org/wiki/Computa%C3%A7%C3%A3o_em_nuvem" TargetMode="External"/><Relationship Id="rId4" Type="http://schemas.openxmlformats.org/officeDocument/2006/relationships/hyperlink" Target="https://pt.wikipedia.org/wiki/Amazon.com" TargetMode="External"/><Relationship Id="rId5" Type="http://schemas.openxmlformats.org/officeDocument/2006/relationships/hyperlink" Target="https://pt.wikipedia.org/wiki/Amazon_EC2" TargetMode="External"/><Relationship Id="rId6" Type="http://schemas.openxmlformats.org/officeDocument/2006/relationships/hyperlink" Target="https://pt.wikipedia.org/wiki/Amazon_S3" TargetMode="External"/><Relationship Id="rId7" Type="http://schemas.openxmlformats.org/officeDocument/2006/relationships/hyperlink" Target="https://calculator.aws/#/createCalculator/VPC"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07.png"/><Relationship Id="rId4" Type="http://schemas.openxmlformats.org/officeDocument/2006/relationships/image" Target="../media/image10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hyperlink" Target="https://registry.terraform.io/namespaces/terraform-aws-modules" TargetMode="External"/><Relationship Id="rId4" Type="http://schemas.openxmlformats.org/officeDocument/2006/relationships/hyperlink" Target="https://www.terraform.io/docs/language/modules/develop/index.html" TargetMode="External"/><Relationship Id="rId5" Type="http://schemas.openxmlformats.org/officeDocument/2006/relationships/hyperlink" Target="https://learn.hashicorp.com/collections/terraform/modules?utm_source=WEBSITE&amp;utm_medium=WEB_IO&amp;utm_offer=ARTICLE_PAGE&amp;utm_content=DOCS" TargetMode="External"/><Relationship Id="rId6" Type="http://schemas.openxmlformats.org/officeDocument/2006/relationships/hyperlink" Target="https://github.com/hashicorp/learn-terraform-modules-create" TargetMode="External"/><Relationship Id="rId7" Type="http://schemas.openxmlformats.org/officeDocument/2006/relationships/image" Target="../media/image10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s://youtu.be/OeL2AlsdNaQ" TargetMode="External"/><Relationship Id="rId4" Type="http://schemas.openxmlformats.org/officeDocument/2006/relationships/image" Target="../media/image10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app.terraform.io/app" TargetMode="External"/><Relationship Id="rId4" Type="http://schemas.openxmlformats.org/officeDocument/2006/relationships/image" Target="../media/image104.png"/><Relationship Id="rId5" Type="http://schemas.openxmlformats.org/officeDocument/2006/relationships/image" Target="../media/image112.png"/><Relationship Id="rId6" Type="http://schemas.openxmlformats.org/officeDocument/2006/relationships/image" Target="../media/image108.png"/><Relationship Id="rId7" Type="http://schemas.openxmlformats.org/officeDocument/2006/relationships/image" Target="../media/image11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hyperlink" Target="https://app.terraform.io/app" TargetMode="External"/><Relationship Id="rId4" Type="http://schemas.openxmlformats.org/officeDocument/2006/relationships/image" Target="../media/image11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hyperlink" Target="https://app.terraform.io/app" TargetMode="External"/><Relationship Id="rId4" Type="http://schemas.openxmlformats.org/officeDocument/2006/relationships/image" Target="../media/image11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app.terraform.io/app" TargetMode="External"/><Relationship Id="rId4" Type="http://schemas.openxmlformats.org/officeDocument/2006/relationships/image" Target="../media/image11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app.terraform.io/app" TargetMode="External"/><Relationship Id="rId4" Type="http://schemas.openxmlformats.org/officeDocument/2006/relationships/image" Target="../media/image1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1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pt.wikipedia.org/wiki/Cloud" TargetMode="External"/><Relationship Id="rId4" Type="http://schemas.openxmlformats.org/officeDocument/2006/relationships/hyperlink" Target="https://pt.wikipedia.org/wiki/IP" TargetMode="External"/><Relationship Id="rId5" Type="http://schemas.openxmlformats.org/officeDocument/2006/relationships/hyperlink" Target="https://pt.wikipedia.org/wiki/VLAN" TargetMode="External"/><Relationship Id="rId6" Type="http://schemas.openxmlformats.org/officeDocument/2006/relationships/hyperlink" Target="https://pt.wikipedia.org/wiki/Criptografia" TargetMode="External"/><Relationship Id="rId7" Type="http://schemas.openxmlformats.org/officeDocument/2006/relationships/hyperlink" Target="https://pt.wikipedia.org/wiki/Virtual_private_cloud#cite_note-1" TargetMode="External"/></Relationships>
</file>

<file path=ppt/slides/_rels/slide130.xml.rels><?xml version="1.0" encoding="UTF-8" standalone="yes"?><Relationships xmlns="http://schemas.openxmlformats.org/package/2006/relationships"><Relationship Id="rId11" Type="http://schemas.openxmlformats.org/officeDocument/2006/relationships/hyperlink" Target="https://pt.wikipedia.org/wiki/Remote_Desktop_Protocol" TargetMode="External"/><Relationship Id="rId10" Type="http://schemas.openxmlformats.org/officeDocument/2006/relationships/hyperlink" Target="https://pt.wikipedia.org/wiki/Agente_de_software" TargetMode="External"/><Relationship Id="rId13" Type="http://schemas.openxmlformats.org/officeDocument/2006/relationships/hyperlink" Target="https://pt.wikipedia.org/w/index.php?title=Windows_Remote_Management&amp;action=edit&amp;redlink=1" TargetMode="External"/><Relationship Id="rId12" Type="http://schemas.openxmlformats.org/officeDocument/2006/relationships/hyperlink" Target="https://pt.wikipedia.org/wiki/SSH" TargetMode="External"/><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s://pt.wikipedia.org/wiki/C%C3%B3digo_aberto" TargetMode="External"/><Relationship Id="rId4" Type="http://schemas.openxmlformats.org/officeDocument/2006/relationships/hyperlink" Target="https://pt.wikipedia.org/wiki/Tipo_Unix" TargetMode="External"/><Relationship Id="rId9" Type="http://schemas.openxmlformats.org/officeDocument/2006/relationships/hyperlink" Target="https://pt.wikipedia.org/wiki/Red_Hat" TargetMode="External"/><Relationship Id="rId15" Type="http://schemas.openxmlformats.org/officeDocument/2006/relationships/hyperlink" Target="https://pt.wikipedia.org/wiki/Python" TargetMode="External"/><Relationship Id="rId14" Type="http://schemas.openxmlformats.org/officeDocument/2006/relationships/hyperlink" Target="https://pt.wikipedia.org/wiki/PowerShell" TargetMode="External"/><Relationship Id="rId5" Type="http://schemas.openxmlformats.org/officeDocument/2006/relationships/hyperlink" Target="https://pt.wikipedia.org/wiki/Microsoft_Windows" TargetMode="External"/><Relationship Id="rId6" Type="http://schemas.openxmlformats.org/officeDocument/2006/relationships/hyperlink" Target="https://pt.wikipedia.org/wiki/Implanta%C3%A7%C3%A3o_de_software" TargetMode="External"/><Relationship Id="rId7" Type="http://schemas.openxmlformats.org/officeDocument/2006/relationships/hyperlink" Target="https://pt.wikipedia.org/wiki/Programa%C3%A7%C3%A3o_declarativa" TargetMode="External"/><Relationship Id="rId8" Type="http://schemas.openxmlformats.org/officeDocument/2006/relationships/hyperlink" Target="https://pt.wikipedia.org/w/index.php?title=Configura%C3%A7%C3%A3o_de_sistema&amp;action=edit&amp;redlink=1"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hyperlink" Target="https://docs.ansible.com/ansible/latest/installation_guide/intro_installation.html#installing-ansible-on-macos" TargetMode="External"/><Relationship Id="rId4" Type="http://schemas.openxmlformats.org/officeDocument/2006/relationships/hyperlink" Target="https://hvops.com/articles/ansible-mac-osx/" TargetMode="External"/><Relationship Id="rId5" Type="http://schemas.openxmlformats.org/officeDocument/2006/relationships/image" Target="../media/image11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2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1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2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2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2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hyperlink" Target="https://docs.ansible.com/ansible/latest/collections/ansible/builtin/cron_module.html" TargetMode="External"/><Relationship Id="rId4" Type="http://schemas.openxmlformats.org/officeDocument/2006/relationships/image" Target="../media/image12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3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3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2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3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3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2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29.png"/><Relationship Id="rId4" Type="http://schemas.openxmlformats.org/officeDocument/2006/relationships/image" Target="../media/image13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3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3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38.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pt.m.wikipedia.org/wiki/Endere%C3%A7o_IP"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hyperlink" Target="https://pt.wikipedia.org/wiki/Plataforma_como_servi%C3%A7o" TargetMode="External"/><Relationship Id="rId4" Type="http://schemas.openxmlformats.org/officeDocument/2006/relationships/hyperlink" Target="https://pt.wikipedia.org/wiki/Virtualiza%C3%A7%C3%A3o_em_n%C3%ADvel_de_sistema_operacional" TargetMode="External"/><Relationship Id="rId5" Type="http://schemas.openxmlformats.org/officeDocument/2006/relationships/hyperlink" Target="https://pt.wikipedia.org/wiki/Biblioteca_(computa%C3%A7%C3%A3o)" TargetMode="External"/><Relationship Id="rId6" Type="http://schemas.openxmlformats.org/officeDocument/2006/relationships/hyperlink" Target="https://pt.wikipedia.org/wiki/N%C3%BAcleo_(sistema_operacional)" TargetMode="External"/><Relationship Id="rId7" Type="http://schemas.openxmlformats.org/officeDocument/2006/relationships/hyperlink" Target="https://pt.wikipedia.org/wiki/M%C3%A1quina_virtual" TargetMode="External"/><Relationship Id="rId8" Type="http://schemas.openxmlformats.org/officeDocument/2006/relationships/hyperlink" Target="https://labs.play-with-docker.com/"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5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hyperlink" Target="https://docs.docker.com/docker-for-windows/install/" TargetMode="External"/><Relationship Id="rId4" Type="http://schemas.openxmlformats.org/officeDocument/2006/relationships/hyperlink" Target="https://docs.docker.com/docker-for-mac/install/" TargetMode="External"/><Relationship Id="rId5" Type="http://schemas.openxmlformats.org/officeDocument/2006/relationships/image" Target="../media/image13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43.png"/><Relationship Id="rId4" Type="http://schemas.openxmlformats.org/officeDocument/2006/relationships/image" Target="../media/image14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53.png"/><Relationship Id="rId4" Type="http://schemas.openxmlformats.org/officeDocument/2006/relationships/image" Target="../media/image145.png"/><Relationship Id="rId5" Type="http://schemas.openxmlformats.org/officeDocument/2006/relationships/image" Target="../media/image142.png"/><Relationship Id="rId6" Type="http://schemas.openxmlformats.org/officeDocument/2006/relationships/image" Target="../media/image14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4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4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4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4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pt.wikipedia.org/wiki/Protocolo_de_Internet" TargetMode="External"/><Relationship Id="rId4" Type="http://schemas.openxmlformats.org/officeDocument/2006/relationships/hyperlink" Target="https://pt.wikipedia.org/wiki/Internet" TargetMode="External"/><Relationship Id="rId11" Type="http://schemas.openxmlformats.org/officeDocument/2006/relationships/hyperlink" Target="https://pt.wikipedia.org/wiki/Transmission_Control_Protocol" TargetMode="External"/><Relationship Id="rId10" Type="http://schemas.openxmlformats.org/officeDocument/2006/relationships/hyperlink" Target="https://pt.wikipedia.org/wiki/Comuta%C3%A7%C3%A3o_de_pacotes" TargetMode="External"/><Relationship Id="rId12" Type="http://schemas.openxmlformats.org/officeDocument/2006/relationships/hyperlink" Target="https://pt.wikipedia.org/wiki/IPv4" TargetMode="External"/><Relationship Id="rId9" Type="http://schemas.openxmlformats.org/officeDocument/2006/relationships/hyperlink" Target="https://tools.ietf.org/html/rfc760" TargetMode="External"/><Relationship Id="rId5" Type="http://schemas.openxmlformats.org/officeDocument/2006/relationships/hyperlink" Target="https://pt.wikipedia.org/wiki/ARPANET" TargetMode="External"/><Relationship Id="rId6" Type="http://schemas.openxmlformats.org/officeDocument/2006/relationships/hyperlink" Target="https://pt.wikipedia.org/wiki/IPv6" TargetMode="External"/><Relationship Id="rId7" Type="http://schemas.openxmlformats.org/officeDocument/2006/relationships/hyperlink" Target="https://pt.wikipedia.org/wiki/Internet_Engineering_Task_Force" TargetMode="External"/><Relationship Id="rId8" Type="http://schemas.openxmlformats.org/officeDocument/2006/relationships/hyperlink" Target="https://tools.ietf.org/html/rfc791"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6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5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4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5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5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5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5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6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hyperlink" Target="https://github.com/torneseumprogramador/nodejs-tdd-terraform-ansible/tree/docker"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56.png"/></Relationships>
</file>

<file path=ppt/slides/_rels/slide17.xml.rels><?xml version="1.0" encoding="UTF-8" standalone="yes"?><Relationships xmlns="http://schemas.openxmlformats.org/package/2006/relationships"><Relationship Id="rId11" Type="http://schemas.openxmlformats.org/officeDocument/2006/relationships/hyperlink" Target="https://pt.wikipedia.org/wiki/Escalas_curta_e_longa" TargetMode="External"/><Relationship Id="rId10" Type="http://schemas.openxmlformats.org/officeDocument/2006/relationships/hyperlink" Target="https://pt.wikipedia.org/wiki/IPv4" TargetMode="External"/><Relationship Id="rId13" Type="http://schemas.openxmlformats.org/officeDocument/2006/relationships/hyperlink" Target="https://pt.wikipedia.org/wiki/IPv6#cite_note-3" TargetMode="External"/><Relationship Id="rId12" Type="http://schemas.openxmlformats.org/officeDocument/2006/relationships/hyperlink" Target="https://pt.wikipedia.org/wiki/Endere%C3%A7os_IP"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pt.wikipedia.org/wiki/Protocolo_de_Internet" TargetMode="External"/><Relationship Id="rId4" Type="http://schemas.openxmlformats.org/officeDocument/2006/relationships/hyperlink" Target="https://pt.wikipedia.org/wiki/Internet_Engineering_Task_Force" TargetMode="External"/><Relationship Id="rId9" Type="http://schemas.openxmlformats.org/officeDocument/2006/relationships/hyperlink" Target="https://pt.wikipedia.org/wiki/Internet" TargetMode="External"/><Relationship Id="rId15" Type="http://schemas.openxmlformats.org/officeDocument/2006/relationships/hyperlink" Target="https://pt.wikipedia.org/wiki/IPv6#cite_note-4" TargetMode="External"/><Relationship Id="rId14" Type="http://schemas.openxmlformats.org/officeDocument/2006/relationships/hyperlink" Target="https://pt.wikipedia.org/wiki/Governo_dos_Estados_Unidos" TargetMode="External"/><Relationship Id="rId16" Type="http://schemas.openxmlformats.org/officeDocument/2006/relationships/hyperlink" Target="https://pt.wikipedia.org/wiki/IPv6" TargetMode="External"/><Relationship Id="rId5" Type="http://schemas.openxmlformats.org/officeDocument/2006/relationships/hyperlink" Target="https://pt.wikipedia.org/wiki/Request_for_Comments" TargetMode="External"/><Relationship Id="rId6" Type="http://schemas.openxmlformats.org/officeDocument/2006/relationships/hyperlink" Target="https://pt.wikipedia.org/wiki/IPv6#cite_note-1" TargetMode="External"/><Relationship Id="rId7" Type="http://schemas.openxmlformats.org/officeDocument/2006/relationships/hyperlink" Target="https://tools.ietf.org/html/rfc2460" TargetMode="External"/><Relationship Id="rId8" Type="http://schemas.openxmlformats.org/officeDocument/2006/relationships/hyperlink" Target="https://pt.wikipedia.org/wiki/IPv6#cite_note-2"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5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6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6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7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6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6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6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6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7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65.png"/></Relationships>
</file>

<file path=ppt/slides/_rels/slide18.xml.rels><?xml version="1.0" encoding="UTF-8" standalone="yes"?><Relationships xmlns="http://schemas.openxmlformats.org/package/2006/relationships"><Relationship Id="rId11" Type="http://schemas.openxmlformats.org/officeDocument/2006/relationships/hyperlink" Target="https://www.youtube.com/watch?v=65B_GENms18" TargetMode="External"/><Relationship Id="rId10" Type="http://schemas.openxmlformats.org/officeDocument/2006/relationships/hyperlink" Target="https://www.alura.com.br/artigos/como-calcular-mascaras-de-sub-rede"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pt.wikipedia.org/wiki/Protocolo_IP" TargetMode="External"/><Relationship Id="rId4" Type="http://schemas.openxmlformats.org/officeDocument/2006/relationships/hyperlink" Target="https://pt.wikipedia.org/wiki/Endere%C3%A7o_IP" TargetMode="External"/><Relationship Id="rId9" Type="http://schemas.openxmlformats.org/officeDocument/2006/relationships/hyperlink" Target="https://www.site24x7.com/pt/tools/ipv4-sub-rede-calculadora.html" TargetMode="External"/><Relationship Id="rId5" Type="http://schemas.openxmlformats.org/officeDocument/2006/relationships/hyperlink" Target="http://www.ietf.org/rfc/rfc1519.txt?number=1519" TargetMode="External"/><Relationship Id="rId6" Type="http://schemas.openxmlformats.org/officeDocument/2006/relationships/hyperlink" Target="https://pt.wikipedia.org/wiki/IPv4" TargetMode="External"/><Relationship Id="rId7" Type="http://schemas.openxmlformats.org/officeDocument/2006/relationships/hyperlink" Target="https://pt.wikipedia.org/wiki/IPv4" TargetMode="External"/><Relationship Id="rId8" Type="http://schemas.openxmlformats.org/officeDocument/2006/relationships/hyperlink" Target="https://pt.wikipedia.org/wiki/IPv6"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6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170.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172.jpg"/></Relationships>
</file>

<file path=ppt/slides/_rels/slide183.xml.rels><?xml version="1.0" encoding="UTF-8" standalone="yes"?><Relationships xmlns="http://schemas.openxmlformats.org/package/2006/relationships"><Relationship Id="rId11" Type="http://schemas.openxmlformats.org/officeDocument/2006/relationships/hyperlink" Target="https://k3s.io/" TargetMode="External"/><Relationship Id="rId10" Type="http://schemas.openxmlformats.org/officeDocument/2006/relationships/hyperlink" Target="https://microk8s.io/" TargetMode="External"/><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hyperlink" Target="https://pt.wikipedia.org/wiki/Virtualiza%C3%A7%C3%A3o_em_n%C3%ADvel_de_sistema_operacional" TargetMode="External"/><Relationship Id="rId4" Type="http://schemas.openxmlformats.org/officeDocument/2006/relationships/hyperlink" Target="https://pt.wikipedia.org/wiki/C%C3%B3digo_aberto" TargetMode="External"/><Relationship Id="rId9" Type="http://schemas.openxmlformats.org/officeDocument/2006/relationships/hyperlink" Target="https://labs.play-with-k8s.com/" TargetMode="External"/><Relationship Id="rId5" Type="http://schemas.openxmlformats.org/officeDocument/2006/relationships/hyperlink" Target="https://pt.wikipedia.org/wiki/Virtualiza%C3%A7%C3%A3o_em_n%C3%ADvel_de_sistema_operacional" TargetMode="External"/><Relationship Id="rId6" Type="http://schemas.openxmlformats.org/officeDocument/2006/relationships/hyperlink" Target="https://pt.wikipedia.org/wiki/Google" TargetMode="External"/><Relationship Id="rId7" Type="http://schemas.openxmlformats.org/officeDocument/2006/relationships/hyperlink" Target="https://pt.wikipedia.org/wiki/Linux_Foundation" TargetMode="External"/><Relationship Id="rId8" Type="http://schemas.openxmlformats.org/officeDocument/2006/relationships/hyperlink" Target="https://pt.wikipedia.org/wiki/Docker_(software)"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24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hyperlink" Target="https://kubernetes.io/docs/concepts/overview/components/" TargetMode="External"/><Relationship Id="rId4" Type="http://schemas.openxmlformats.org/officeDocument/2006/relationships/image" Target="../media/image17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75.png"/></Relationships>
</file>

<file path=ppt/slides/_rels/slide187.xml.rels><?xml version="1.0" encoding="UTF-8" standalone="yes"?><Relationships xmlns="http://schemas.openxmlformats.org/package/2006/relationships"><Relationship Id="rId10" Type="http://schemas.openxmlformats.org/officeDocument/2006/relationships/image" Target="../media/image177.png"/><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hyperlink" Target="https://pt.wikipedia.org/wiki/Virtualiza%C3%A7%C3%A3o_em_n%C3%ADvel_de_sistema_operacional" TargetMode="External"/><Relationship Id="rId4" Type="http://schemas.openxmlformats.org/officeDocument/2006/relationships/hyperlink" Target="https://pt.wikipedia.org/wiki/C%C3%B3digo_aberto" TargetMode="External"/><Relationship Id="rId9" Type="http://schemas.openxmlformats.org/officeDocument/2006/relationships/hyperlink" Target="https://labs.play-with-k8s.com/" TargetMode="External"/><Relationship Id="rId5" Type="http://schemas.openxmlformats.org/officeDocument/2006/relationships/hyperlink" Target="https://pt.wikipedia.org/wiki/Virtualiza%C3%A7%C3%A3o_em_n%C3%ADvel_de_sistema_operacional" TargetMode="External"/><Relationship Id="rId6" Type="http://schemas.openxmlformats.org/officeDocument/2006/relationships/hyperlink" Target="https://pt.wikipedia.org/wiki/Google" TargetMode="External"/><Relationship Id="rId7" Type="http://schemas.openxmlformats.org/officeDocument/2006/relationships/hyperlink" Target="https://pt.wikipedia.org/wiki/Linux_Foundation" TargetMode="External"/><Relationship Id="rId8" Type="http://schemas.openxmlformats.org/officeDocument/2006/relationships/hyperlink" Target="https://pt.wikipedia.org/wiki/Docker_(software)"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hyperlink" Target="https://www.virtualbox.org/wiki/Downloads" TargetMode="External"/><Relationship Id="rId4" Type="http://schemas.openxmlformats.org/officeDocument/2006/relationships/hyperlink" Target="https://docs.aws.amazon.com/eks/latest/userguide/install-kubectl.html" TargetMode="External"/><Relationship Id="rId5" Type="http://schemas.openxmlformats.org/officeDocument/2006/relationships/hyperlink" Target="https://minikube.sigs.k8s.io/docs/start/"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pt.m.wikipedia.org/wiki/Endere%C3%A7o_IP" TargetMode="Externa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7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74.png"/><Relationship Id="rId4" Type="http://schemas.openxmlformats.org/officeDocument/2006/relationships/image" Target="../media/image178.png"/><Relationship Id="rId5" Type="http://schemas.openxmlformats.org/officeDocument/2006/relationships/image" Target="../media/image18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9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8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80.png"/><Relationship Id="rId4" Type="http://schemas.openxmlformats.org/officeDocument/2006/relationships/image" Target="../media/image20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hyperlink" Target="https://phoenixnap.com/kb/install-kubernetes-on-ubuntu" TargetMode="External"/><Relationship Id="rId4" Type="http://schemas.openxmlformats.org/officeDocument/2006/relationships/image" Target="../media/image19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hyperlink" Target="https://phoenixnap.com/kb/install-kubernetes-on-ubuntu" TargetMode="External"/><Relationship Id="rId4" Type="http://schemas.openxmlformats.org/officeDocument/2006/relationships/image" Target="../media/image18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8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8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hyperlink" Target="https://stackoverflow.com/questions/52119985/kubeadm-init-shows-kubelet-isnt-running-or-healthy" TargetMode="External"/><Relationship Id="rId4" Type="http://schemas.openxmlformats.org/officeDocument/2006/relationships/image" Target="../media/image1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site24x7.com/pt/tools/ipv4-sub-rede-calculadora.html" TargetMode="External"/><Relationship Id="rId4" Type="http://schemas.openxmlformats.org/officeDocument/2006/relationships/image" Target="../media/image2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8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8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8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98.png"/><Relationship Id="rId4" Type="http://schemas.openxmlformats.org/officeDocument/2006/relationships/image" Target="../media/image19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hyperlink" Target="https://dev.to/gvelrajan/configure-local-kubectl-to-remote-access-kubernetes-cluster-2g81" TargetMode="External"/><Relationship Id="rId4" Type="http://schemas.openxmlformats.org/officeDocument/2006/relationships/hyperlink" Target="https://www.youtube.com/watch?v=UCync6iHCpo" TargetMode="External"/><Relationship Id="rId5" Type="http://schemas.openxmlformats.org/officeDocument/2006/relationships/hyperlink" Target="https://www.youtube.com/watch?v=7JDAjhV8Bcc" TargetMode="External"/><Relationship Id="rId6" Type="http://schemas.openxmlformats.org/officeDocument/2006/relationships/image" Target="../media/image19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93.png"/><Relationship Id="rId4" Type="http://schemas.openxmlformats.org/officeDocument/2006/relationships/image" Target="../media/image19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hyperlink" Target="https://www.youtube.com/watch?v=p6xDCz00TxU"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9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9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20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20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9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20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20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hyperlink" Target="https://www.youtube.com/watch?v=FAnQTgr04mU" TargetMode="External"/><Relationship Id="rId4" Type="http://schemas.openxmlformats.org/officeDocument/2006/relationships/hyperlink" Target="https://gitlab.com/nanuchi/youtube-tutorial-series/-/tree/master/configmap-and-secret-volumes" TargetMode="External"/><Relationship Id="rId5" Type="http://schemas.openxmlformats.org/officeDocument/2006/relationships/image" Target="../media/image206.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20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aws.amazon.com/pt/" TargetMode="Externa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20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20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hyperlink" Target="https://bitnami.com/stack/mysql/helm" TargetMode="External"/><Relationship Id="rId4" Type="http://schemas.openxmlformats.org/officeDocument/2006/relationships/hyperlink" Target="https://youtu.be/uFgcCL3t_JM?t=5510" TargetMode="External"/><Relationship Id="rId5" Type="http://schemas.openxmlformats.org/officeDocument/2006/relationships/image" Target="../media/image24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209.png"/><Relationship Id="rId4" Type="http://schemas.openxmlformats.org/officeDocument/2006/relationships/image" Target="../media/image210.png"/><Relationship Id="rId5" Type="http://schemas.openxmlformats.org/officeDocument/2006/relationships/image" Target="../media/image21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212.png"/><Relationship Id="rId4" Type="http://schemas.openxmlformats.org/officeDocument/2006/relationships/image" Target="../media/image214.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hyperlink" Target="https://kubernetes.io/docs/setup/production-environment/tools/kubeadm/high-availability/" TargetMode="External"/><Relationship Id="rId4" Type="http://schemas.openxmlformats.org/officeDocument/2006/relationships/hyperlink" Target="https://kubernetes.io/docs/setup/production-environment/tools/kubeadm/ha-topology/" TargetMode="External"/><Relationship Id="rId5" Type="http://schemas.openxmlformats.org/officeDocument/2006/relationships/image" Target="../media/image21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217.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215.png"/><Relationship Id="rId4" Type="http://schemas.openxmlformats.org/officeDocument/2006/relationships/image" Target="../media/image219.png"/><Relationship Id="rId5" Type="http://schemas.openxmlformats.org/officeDocument/2006/relationships/image" Target="../media/image22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hyperlink" Target="https://kubernetes.io/docs/setup/production-environment/tools/kubeadm/high-availability/" TargetMode="External"/><Relationship Id="rId4" Type="http://schemas.openxmlformats.org/officeDocument/2006/relationships/image" Target="../media/image218.png"/><Relationship Id="rId5" Type="http://schemas.openxmlformats.org/officeDocument/2006/relationships/image" Target="../media/image216.png"/><Relationship Id="rId6" Type="http://schemas.openxmlformats.org/officeDocument/2006/relationships/image" Target="../media/image22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hyperlink" Target="https://kubernetes.io/docs/setup/production-environment/tools/kubeadm/high-availability/" TargetMode="External"/><Relationship Id="rId4" Type="http://schemas.openxmlformats.org/officeDocument/2006/relationships/image" Target="../media/image2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youtu.be/3okhljXN9aA" TargetMode="External"/><Relationship Id="rId4" Type="http://schemas.openxmlformats.org/officeDocument/2006/relationships/image" Target="../media/image1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222.png"/><Relationship Id="rId4" Type="http://schemas.openxmlformats.org/officeDocument/2006/relationships/image" Target="../media/image225.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231.png"/><Relationship Id="rId4" Type="http://schemas.openxmlformats.org/officeDocument/2006/relationships/image" Target="../media/image228.png"/><Relationship Id="rId5" Type="http://schemas.openxmlformats.org/officeDocument/2006/relationships/image" Target="../media/image2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27.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226.png"/><Relationship Id="rId4" Type="http://schemas.openxmlformats.org/officeDocument/2006/relationships/image" Target="../media/image22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hyperlink" Target="https://aws.amazon.com/pt/blogs/opensource/network-load-balancer-nginx-ingress-controller-eks/" TargetMode="External"/><Relationship Id="rId4" Type="http://schemas.openxmlformats.org/officeDocument/2006/relationships/hyperlink" Target="https://www.nginx.com/products/nginx-ingress-controller/" TargetMode="External"/><Relationship Id="rId5" Type="http://schemas.openxmlformats.org/officeDocument/2006/relationships/image" Target="../media/image230.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hyperlink" Target="https://aws.amazon.com/pt/blogs/opensource/network-load-balancer-nginx-ingress-controller-eks/" TargetMode="External"/><Relationship Id="rId4" Type="http://schemas.openxmlformats.org/officeDocument/2006/relationships/image" Target="../media/image235.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hyperlink" Target="https://aws.amazon.com/pt/blogs/opensource/network-load-balancer-nginx-ingress-controller-eks/" TargetMode="External"/><Relationship Id="rId4" Type="http://schemas.openxmlformats.org/officeDocument/2006/relationships/hyperlink" Target="https://github.com/kubernetes/ingress-nginx/blob/main/deploy/static/provider/aws/deploy.yaml" TargetMode="External"/><Relationship Id="rId5" Type="http://schemas.openxmlformats.org/officeDocument/2006/relationships/image" Target="../media/image233.png"/><Relationship Id="rId6" Type="http://schemas.openxmlformats.org/officeDocument/2006/relationships/image" Target="../media/image23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hyperlink" Target="https://aws.amazon.com/pt/blogs/opensource/network-load-balancer-nginx-ingress-controller-eks/" TargetMode="External"/><Relationship Id="rId4" Type="http://schemas.openxmlformats.org/officeDocument/2006/relationships/image" Target="../media/image24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234.png"/><Relationship Id="rId4" Type="http://schemas.openxmlformats.org/officeDocument/2006/relationships/image" Target="../media/image23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hyperlink" Target="https://www.youtube.com/watch?v=AGSGcUzkqrE" TargetMode="External"/><Relationship Id="rId4" Type="http://schemas.openxmlformats.org/officeDocument/2006/relationships/hyperlink" Target="https://github.com/kubernetes/ingress-nginx/blob/main/deploy/static/provider/aws/deploy.yaml" TargetMode="External"/><Relationship Id="rId5" Type="http://schemas.openxmlformats.org/officeDocument/2006/relationships/image" Target="../media/image2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hyperlink" Target="https://github.com/kubernetes/ingress-nginx/blob/main/deploy/static/provider/aws/deploy.yaml" TargetMode="External"/><Relationship Id="rId4" Type="http://schemas.openxmlformats.org/officeDocument/2006/relationships/image" Target="../media/image236.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hyperlink" Target="https://github.com/kubernetes/ingress-nginx/blob/main/deploy/static/provider/baremetal/deploy.yaml" TargetMode="External"/><Relationship Id="rId4" Type="http://schemas.openxmlformats.org/officeDocument/2006/relationships/hyperlink" Target="https://kubernetes.github.io/ingress-nginx/deploy/baremetal/" TargetMode="External"/><Relationship Id="rId5" Type="http://schemas.openxmlformats.org/officeDocument/2006/relationships/image" Target="../media/image238.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hyperlink" Target="https://github.com/kubernetes/ingress-nginx/blob/main/deploy/static/provider/baremetal/deploy.yaml" TargetMode="External"/><Relationship Id="rId4" Type="http://schemas.openxmlformats.org/officeDocument/2006/relationships/image" Target="../media/image23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hyperlink" Target="https://github.com/kubernetes/ingress-nginx/blob/main/deploy/static/provider/baremetal/deploy.yaml" TargetMode="External"/><Relationship Id="rId4" Type="http://schemas.openxmlformats.org/officeDocument/2006/relationships/hyperlink" Target="https://kubernetes.github.io/ingress-nginx/deploy/baremetal/" TargetMode="External"/><Relationship Id="rId5" Type="http://schemas.openxmlformats.org/officeDocument/2006/relationships/image" Target="../media/image242.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hyperlink" Target="https://github.com/kubernetes/ingress-nginx/blob/main/deploy/static/provider/baremetal/deploy.yaml" TargetMode="External"/><Relationship Id="rId4" Type="http://schemas.openxmlformats.org/officeDocument/2006/relationships/hyperlink" Target="https://kubernetes.github.io/ingress-nginx/deploy/baremetal/" TargetMode="External"/><Relationship Id="rId5" Type="http://schemas.openxmlformats.org/officeDocument/2006/relationships/image" Target="../media/image242.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hyperlink" Target="https://www.youtube.com/watch?v=04xdSqcEEyE" TargetMode="External"/><Relationship Id="rId4" Type="http://schemas.openxmlformats.org/officeDocument/2006/relationships/hyperlink" Target="https://containerd.io/" TargetMode="External"/><Relationship Id="rId5" Type="http://schemas.openxmlformats.org/officeDocument/2006/relationships/hyperlink" Target="https://www.docker.com/blog/runc/" TargetMode="External"/><Relationship Id="rId6" Type="http://schemas.openxmlformats.org/officeDocument/2006/relationships/image" Target="../media/image256.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24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245.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247.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2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26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24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24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251.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hyperlink" Target="https://www.atlassian.com/br/agile/software-development/continuous-integration" TargetMode="External"/><Relationship Id="rId4" Type="http://schemas.openxmlformats.org/officeDocument/2006/relationships/hyperlink" Target="https://www.atlassian.com/agile" TargetMode="External"/><Relationship Id="rId5" Type="http://schemas.openxmlformats.org/officeDocument/2006/relationships/hyperlink" Target="https://www.atlassian.com/br/devops/what-is-devops/devops-best-practice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hyperlink" Target="https://www.atlassian.com/br/agile/software-development/continuous-integration" TargetMode="External"/><Relationship Id="rId4" Type="http://schemas.openxmlformats.org/officeDocument/2006/relationships/image" Target="../media/image249.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hyperlink" Target="https://www.redhat.com/pt-br/topics/devops/what-is-ci-cd" TargetMode="External"/><Relationship Id="rId4" Type="http://schemas.openxmlformats.org/officeDocument/2006/relationships/image" Target="../media/image250.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hyperlink" Target="https://www.redhat.com/pt-br/topics/devops/what-is-ci-cd" TargetMode="External"/><Relationship Id="rId4" Type="http://schemas.openxmlformats.org/officeDocument/2006/relationships/hyperlink" Target="https://www.youtube.com/watch?v=j0DNdPXTBi0" TargetMode="External"/><Relationship Id="rId5" Type="http://schemas.openxmlformats.org/officeDocument/2006/relationships/hyperlink" Target="https://www.youtube.com/watch?v=t7-gKSunQf8" TargetMode="External"/><Relationship Id="rId6" Type="http://schemas.openxmlformats.org/officeDocument/2006/relationships/image" Target="../media/image257.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hyperlink" Target="https://www.torneseumprogramador.com.br/aulas/integracao-continua" TargetMode="External"/><Relationship Id="rId4" Type="http://schemas.openxmlformats.org/officeDocument/2006/relationships/hyperlink" Target="https://www.jenkins.io/doc/book/pipeline/syntax/" TargetMode="External"/><Relationship Id="rId5" Type="http://schemas.openxmlformats.org/officeDocument/2006/relationships/image" Target="../media/image254.png"/><Relationship Id="rId6" Type="http://schemas.openxmlformats.org/officeDocument/2006/relationships/image" Target="../media/image25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 Id="rId3" Type="http://schemas.openxmlformats.org/officeDocument/2006/relationships/image" Target="../media/image25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youtube.com/watch?v=Xsk5XYoDZoQ" TargetMode="External"/><Relationship Id="rId4" Type="http://schemas.openxmlformats.org/officeDocument/2006/relationships/hyperlink" Target="https://www.site24x7.com/pt/tools/ipv4-sub-rede-calculadora.html" TargetMode="External"/><Relationship Id="rId5" Type="http://schemas.openxmlformats.org/officeDocument/2006/relationships/hyperlink" Target="https://www.cisco.com/c/en/us/support/docs/ip/routing-information-protocol-rip/13788-3.html" TargetMode="External"/><Relationship Id="rId6" Type="http://schemas.openxmlformats.org/officeDocument/2006/relationships/image" Target="../media/image26.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hyperlink" Target="https://www.youtube.com/watch?v=XGSuK8kyGag" TargetMode="External"/><Relationship Id="rId4" Type="http://schemas.openxmlformats.org/officeDocument/2006/relationships/image" Target="../media/image25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hyperlink" Target="https://github.com/Didox/validadorcpfjava/blob/main/jenkinsfile" TargetMode="External"/><Relationship Id="rId4" Type="http://schemas.openxmlformats.org/officeDocument/2006/relationships/image" Target="../media/image260.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259.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266.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hyperlink" Target="https://plugins.jenkins.io/ssh/" TargetMode="Externa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2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262.png"/><Relationship Id="rId4" Type="http://schemas.openxmlformats.org/officeDocument/2006/relationships/hyperlink" Target="https://gitlab.com/Didox/ci-cd-java-app-treinamento" TargetMode="Externa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263.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267.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hyperlink" Target="https://gitlab.com/Didox/validardor-cpf-java" TargetMode="External"/><Relationship Id="rId4" Type="http://schemas.openxmlformats.org/officeDocument/2006/relationships/hyperlink" Target="https://gitlab.com/Didox/validardor-cpf-java/-/blob/master/.gitlab-ci.yml" TargetMode="External"/><Relationship Id="rId5" Type="http://schemas.openxmlformats.org/officeDocument/2006/relationships/image" Target="../media/image2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27.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hyperlink" Target="https://www.youtube.com/watch?v=R8_veQiYBjI" TargetMode="External"/><Relationship Id="rId4" Type="http://schemas.openxmlformats.org/officeDocument/2006/relationships/image" Target="../media/image265.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270.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274.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268.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 Id="rId3" Type="http://schemas.openxmlformats.org/officeDocument/2006/relationships/image" Target="../media/image276.jp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269.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275.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hyperlink" Target="https://istio.io/latest/docs/ops/deployment/requirements/" TargetMode="External"/><Relationship Id="rId4" Type="http://schemas.openxmlformats.org/officeDocument/2006/relationships/image" Target="../media/image272.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hyperlink" Target="https://istio.io/latest/docs/setup/getting-started/#download" TargetMode="External"/><Relationship Id="rId4" Type="http://schemas.openxmlformats.org/officeDocument/2006/relationships/image" Target="../media/image2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2.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273.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hyperlink" Target="https://istio.io/latest/docs/setup/install/helm/" TargetMode="External"/><Relationship Id="rId4" Type="http://schemas.openxmlformats.org/officeDocument/2006/relationships/image" Target="../media/image281.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hyperlink" Target="https://istio.io/latest/docs/tasks/observability/metrics/using-istio-dashboard/" TargetMode="External"/><Relationship Id="rId4" Type="http://schemas.openxmlformats.org/officeDocument/2006/relationships/image" Target="../media/image277.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283.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280.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279.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 Id="rId3" Type="http://schemas.openxmlformats.org/officeDocument/2006/relationships/image" Target="../media/image284.jp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 Id="rId3" Type="http://schemas.openxmlformats.org/officeDocument/2006/relationships/image" Target="../media/image27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0" Type="http://schemas.openxmlformats.org/officeDocument/2006/relationships/hyperlink" Target="https://pt.wikipedia.org/wiki/Amazon_EC2#cite_note-1" TargetMode="External"/><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pt.wikipedia.org/wiki/Cloud_computing" TargetMode="External"/><Relationship Id="rId4" Type="http://schemas.openxmlformats.org/officeDocument/2006/relationships/hyperlink" Target="https://pt.wikipedia.org/wiki/Amazon.com" TargetMode="External"/><Relationship Id="rId9" Type="http://schemas.openxmlformats.org/officeDocument/2006/relationships/hyperlink" Target="https://pt.wikipedia.org/wiki/M%C3%A1quina_virtual" TargetMode="External"/><Relationship Id="rId5" Type="http://schemas.openxmlformats.org/officeDocument/2006/relationships/hyperlink" Target="https://pt.wikipedia.org/wiki/Amazon_Web_Services" TargetMode="External"/><Relationship Id="rId6" Type="http://schemas.openxmlformats.org/officeDocument/2006/relationships/hyperlink" Target="https://pt.wikipedia.org/wiki/Software_aplicativo" TargetMode="External"/><Relationship Id="rId7" Type="http://schemas.openxmlformats.org/officeDocument/2006/relationships/hyperlink" Target="https://pt.wikipedia.org/wiki/Web_service" TargetMode="External"/><Relationship Id="rId8" Type="http://schemas.openxmlformats.org/officeDocument/2006/relationships/hyperlink" Target="https://pt.wikipedia.org/wiki/Amazon_Machine_Image" TargetMode="External"/></Relationships>
</file>

<file path=ppt/slides/_rels/slide46.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hyperlink" Target="https://pt.wikipedia.org/wiki/Rede_privada" TargetMode="External"/><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pt.wikipedia.org/wiki/Redes_de_computadores" TargetMode="External"/><Relationship Id="rId4" Type="http://schemas.openxmlformats.org/officeDocument/2006/relationships/hyperlink" Target="https://pt.wikipedia.org/wiki/Tabela_hash" TargetMode="External"/><Relationship Id="rId9" Type="http://schemas.openxmlformats.org/officeDocument/2006/relationships/hyperlink" Target="https://pt.wikipedia.org/wiki/Computador" TargetMode="External"/><Relationship Id="rId5" Type="http://schemas.openxmlformats.org/officeDocument/2006/relationships/hyperlink" Target="https://pt.wikipedia.org/wiki/Tabela_hash" TargetMode="External"/><Relationship Id="rId6" Type="http://schemas.openxmlformats.org/officeDocument/2006/relationships/hyperlink" Target="https://pt.wikipedia.org/wiki/Endere%C3%A7o_IP" TargetMode="External"/><Relationship Id="rId7" Type="http://schemas.openxmlformats.org/officeDocument/2006/relationships/hyperlink" Target="https://pt.wikipedia.org/wiki/Router" TargetMode="External"/><Relationship Id="rId8" Type="http://schemas.openxmlformats.org/officeDocument/2006/relationships/hyperlink" Target="https://pt.wikipedia.org/wiki/Firewal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pt.wikipedia.org/wiki/Internet" TargetMode="External"/><Relationship Id="rId4" Type="http://schemas.openxmlformats.org/officeDocument/2006/relationships/hyperlink" Target="https://pt.wikipedia.org/wiki/Rede_privada" TargetMode="External"/><Relationship Id="rId5" Type="http://schemas.openxmlformats.org/officeDocument/2006/relationships/hyperlink" Target="https://pt.wikipedia.org/wiki/Endere%C3%A7o_IP" TargetMode="External"/><Relationship Id="rId6" Type="http://schemas.openxmlformats.org/officeDocument/2006/relationships/hyperlink" Target="https://pt.wikipedia.org/wiki/User_Datagram_Protocol" TargetMode="External"/><Relationship Id="rId7" Type="http://schemas.openxmlformats.org/officeDocument/2006/relationships/hyperlink" Target="https://pt.wikipedia.org/wiki/Porta_(redes_de_computador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youtube.com/watch?v=epWv0-eqRMw" TargetMode="External"/><Relationship Id="rId4" Type="http://schemas.openxmlformats.org/officeDocument/2006/relationships/hyperlink" Target="https://www.iana.org/domains/root/db" TargetMode="External"/><Relationship Id="rId5"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pt.wikipedia.org/wiki/Computa%C3%A7%C3%A3o_em_nuvem" TargetMode="External"/><Relationship Id="rId4" Type="http://schemas.openxmlformats.org/officeDocument/2006/relationships/hyperlink" Target="https://pt.wikipedia.org/wiki/Escalabilidade" TargetMode="External"/><Relationship Id="rId5" Type="http://schemas.openxmlformats.org/officeDocument/2006/relationships/hyperlink" Target="https://pt.wikipedia.org/wiki/Banco_de_dados_relaciona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20" Type="http://schemas.openxmlformats.org/officeDocument/2006/relationships/hyperlink" Target="https://pt.wikipedia.org/wiki/JSON" TargetMode="External"/><Relationship Id="rId11" Type="http://schemas.openxmlformats.org/officeDocument/2006/relationships/hyperlink" Target="https://pt.wikipedia.org/wiki/Facebook" TargetMode="External"/><Relationship Id="rId10" Type="http://schemas.openxmlformats.org/officeDocument/2006/relationships/hyperlink" Target="https://pt.wikipedia.org/wiki/Web_2.0" TargetMode="External"/><Relationship Id="rId21" Type="http://schemas.openxmlformats.org/officeDocument/2006/relationships/hyperlink" Target="https://pt.wikipedia.org/w/index.php?title=BSON&amp;action=edit&amp;redlink=1" TargetMode="External"/><Relationship Id="rId13" Type="http://schemas.openxmlformats.org/officeDocument/2006/relationships/hyperlink" Target="https://pt.wikipedia.org/wiki/Amazon.com" TargetMode="External"/><Relationship Id="rId12" Type="http://schemas.openxmlformats.org/officeDocument/2006/relationships/hyperlink" Target="https://pt.wikipedia.org/wiki/Google" TargetMode="External"/><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pt.wikipedia.org/wiki/SQL" TargetMode="External"/><Relationship Id="rId4" Type="http://schemas.openxmlformats.org/officeDocument/2006/relationships/hyperlink" Target="https://pt.wikipedia.org/wiki/Banco_de_dados" TargetMode="External"/><Relationship Id="rId9" Type="http://schemas.openxmlformats.org/officeDocument/2006/relationships/hyperlink" Target="https://pt.wikipedia.org/wiki/Banco_de_dados_relacional" TargetMode="External"/><Relationship Id="rId15" Type="http://schemas.openxmlformats.org/officeDocument/2006/relationships/hyperlink" Target="https://pt.wikipedia.org/wiki/Web_2.0" TargetMode="External"/><Relationship Id="rId14" Type="http://schemas.openxmlformats.org/officeDocument/2006/relationships/hyperlink" Target="https://pt.wikipedia.org/wiki/Big_data" TargetMode="External"/><Relationship Id="rId17" Type="http://schemas.openxmlformats.org/officeDocument/2006/relationships/hyperlink" Target="https://pt.wikipedia.org/wiki/Banco_de_dados_orientado_a_documentos" TargetMode="External"/><Relationship Id="rId16" Type="http://schemas.openxmlformats.org/officeDocument/2006/relationships/hyperlink" Target="https://pt.wikipedia.org/wiki/SQL" TargetMode="External"/><Relationship Id="rId5" Type="http://schemas.openxmlformats.org/officeDocument/2006/relationships/hyperlink" Target="https://pt.wikipedia.org/wiki/Modelo_relacional" TargetMode="External"/><Relationship Id="rId19" Type="http://schemas.openxmlformats.org/officeDocument/2006/relationships/hyperlink" Target="https://pt.wikipedia.org/wiki/YAML" TargetMode="External"/><Relationship Id="rId6" Type="http://schemas.openxmlformats.org/officeDocument/2006/relationships/hyperlink" Target="https://pt.wikipedia.org/wiki/NoSQL#cite_note-1" TargetMode="External"/><Relationship Id="rId18" Type="http://schemas.openxmlformats.org/officeDocument/2006/relationships/hyperlink" Target="https://pt.wikipedia.org/wiki/XML" TargetMode="External"/><Relationship Id="rId7" Type="http://schemas.openxmlformats.org/officeDocument/2006/relationships/hyperlink" Target="https://pt.wikipedia.org/wiki/Mem%C3%B3ria_(inform%C3%A1tica)" TargetMode="External"/><Relationship Id="rId8" Type="http://schemas.openxmlformats.org/officeDocument/2006/relationships/hyperlink" Target="https://pt.wikipedia.org/w/index.php?title=Busca_de_dados&amp;action=edit&amp;redlink=1"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terminalroot.com.br/2020/02/mongodb.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docs.google.com/presentation/d/1Yc4zfNC33uq63oHCgphswL643P3NrOrnOqjt54Wptas/edit#slide=id.p2"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raw.githubusercontent.com/torneseumprogramador/imersao-seguranca-web/main/sql/imersao_seguranca_dump.sq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blog.estabil.is/calms-conceito-devops/" TargetMode="Externa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aws.amazon.com/pt/route53/what-is-dn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pt.wikipedia.org/wiki/HTTP" TargetMode="External"/><Relationship Id="rId4" Type="http://schemas.openxmlformats.org/officeDocument/2006/relationships/hyperlink" Target="https://pt.wikipedia.org/wiki/Proxy_reverso" TargetMode="External"/><Relationship Id="rId5" Type="http://schemas.openxmlformats.org/officeDocument/2006/relationships/hyperlink" Target="https://pt.wikipedia.org/wiki/Licen%C3%A7a_BSD" TargetMode="External"/><Relationship Id="rId6" Type="http://schemas.openxmlformats.org/officeDocument/2006/relationships/hyperlink" Target="https://pt.wikipedia.org/wiki/Servidor_Apache"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3.png"/><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www.nginx.com/blog/deploying-nginx-plus-as-an-api-gateway-part-1/" TargetMode="Externa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eveloper.mindsphere.io/concepts/concept-api-versioning.html" TargetMode="External"/><Relationship Id="rId4" Type="http://schemas.openxmlformats.org/officeDocument/2006/relationships/image" Target="../media/image20.png"/><Relationship Id="rId5"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www.nginx.com/blog/deploying-nginx-plus-as-an-api-gateway-part-1/" TargetMode="Externa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59.png"/><Relationship Id="rId6"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pt.wikipedia.org/wiki/Git"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gist.github.com/leocomelli/2545add34e4fec21ec16"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mailto:git@github.com"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maurofcastro.wordpress.com/2015/11/04/metodologia-scrum/" TargetMode="Externa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docs.aws.amazon.com/pt_br/cli/latest/userguide/install-cliv2.htm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learn.hashicorp.com/tutorials/terraform/install-cli?in=terraform/aws-get-started"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5.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www.terraform.io/docs/language/settings/backends/remote.html" TargetMode="External"/><Relationship Id="rId4" Type="http://schemas.openxmlformats.org/officeDocument/2006/relationships/image" Target="../media/image6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6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registry.terraform.io/browse/provider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5.png"/><Relationship Id="rId4" Type="http://schemas.openxmlformats.org/officeDocument/2006/relationships/image" Target="../media/image72.png"/><Relationship Id="rId5" Type="http://schemas.openxmlformats.org/officeDocument/2006/relationships/image" Target="../media/image7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DevOps Academia</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32500"/>
          </a:bodyPr>
          <a:lstStyle/>
          <a:p>
            <a:pPr indent="0" lvl="0" marL="0" rtl="0" algn="ctr">
              <a:spcBef>
                <a:spcPts val="0"/>
              </a:spcBef>
              <a:spcAft>
                <a:spcPts val="0"/>
              </a:spcAft>
              <a:buNone/>
            </a:pPr>
            <a:r>
              <a:rPr lang="pt-BR"/>
              <a:t>Danilo Aparecido</a:t>
            </a:r>
            <a:endParaRPr/>
          </a:p>
          <a:p>
            <a:pPr indent="0" lvl="0" marL="0" rtl="0" algn="ctr">
              <a:spcBef>
                <a:spcPts val="0"/>
              </a:spcBef>
              <a:spcAft>
                <a:spcPts val="0"/>
              </a:spcAft>
              <a:buNone/>
            </a:pPr>
            <a:r>
              <a:rPr lang="pt-BR"/>
              <a:t>repo: </a:t>
            </a:r>
            <a:r>
              <a:rPr lang="pt-BR" u="sng">
                <a:solidFill>
                  <a:schemeClr val="hlink"/>
                </a:solidFill>
                <a:hlinkClick r:id="rId3"/>
              </a:rPr>
              <a:t>https://github.com/Didox/treinamento-terraform.git</a:t>
            </a:r>
            <a:endParaRPr/>
          </a:p>
          <a:p>
            <a:pPr indent="0" lvl="0" marL="0" rtl="0" algn="ctr">
              <a:spcBef>
                <a:spcPts val="0"/>
              </a:spcBef>
              <a:spcAft>
                <a:spcPts val="0"/>
              </a:spcAft>
              <a:buNone/>
            </a:pPr>
            <a:r>
              <a:rPr lang="pt-BR"/>
              <a:t>Ementa: </a:t>
            </a:r>
            <a:r>
              <a:rPr lang="pt-BR" u="sng">
                <a:solidFill>
                  <a:schemeClr val="hlink"/>
                </a:solidFill>
                <a:hlinkClick r:id="rId4"/>
              </a:rPr>
              <a:t>https://docs.google.com/document/d/1C3glpj23ZQ8dPkOlxgvgPkkSOMhe7e5i/edit?usp=sharing&amp;ouid=105171219935977454112&amp;rtpof=true&amp;sd=true</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pt-BR"/>
              <a:t>Linha de comando Shell</a:t>
            </a:r>
            <a:endParaRPr sz="1100"/>
          </a:p>
          <a:p>
            <a:pPr indent="0" lvl="0" marL="0" rtl="0" algn="ctr">
              <a:lnSpc>
                <a:spcPct val="115000"/>
              </a:lnSpc>
              <a:spcBef>
                <a:spcPts val="0"/>
              </a:spcBef>
              <a:spcAft>
                <a:spcPts val="0"/>
              </a:spcAft>
              <a:buNone/>
            </a:pPr>
            <a:r>
              <a:rPr lang="pt-BR" sz="1100"/>
              <a:t>Linhas de comando: </a:t>
            </a:r>
            <a:r>
              <a:rPr lang="pt-BR" sz="1100" u="sng">
                <a:solidFill>
                  <a:schemeClr val="hlink"/>
                </a:solidFill>
                <a:hlinkClick r:id="rId3"/>
              </a:rPr>
              <a:t>https://www.youtube.com/watch?v=3vc8FrAKC7Q</a:t>
            </a:r>
            <a:endParaRPr sz="1100"/>
          </a:p>
          <a:p>
            <a:pPr indent="0" lvl="0" marL="0" rtl="0" algn="ctr">
              <a:lnSpc>
                <a:spcPct val="115000"/>
              </a:lnSpc>
              <a:spcBef>
                <a:spcPts val="0"/>
              </a:spcBef>
              <a:spcAft>
                <a:spcPts val="0"/>
              </a:spcAft>
              <a:buNone/>
            </a:pPr>
            <a:r>
              <a:rPr lang="pt-BR" sz="1100"/>
              <a:t>Permições chmod: </a:t>
            </a:r>
            <a:r>
              <a:rPr lang="pt-BR" sz="1100" u="sng">
                <a:solidFill>
                  <a:schemeClr val="hlink"/>
                </a:solidFill>
                <a:hlinkClick r:id="rId4"/>
              </a:rPr>
              <a:t>https://www.youtube.com/watch?v=jmZMqk_WoOk</a:t>
            </a:r>
            <a:endParaRPr sz="1100"/>
          </a:p>
          <a:p>
            <a:pPr indent="0" lvl="0" marL="0" rtl="0" algn="ctr">
              <a:lnSpc>
                <a:spcPct val="115000"/>
              </a:lnSpc>
              <a:spcBef>
                <a:spcPts val="0"/>
              </a:spcBef>
              <a:spcAft>
                <a:spcPts val="0"/>
              </a:spcAft>
              <a:buNone/>
            </a:pPr>
            <a:r>
              <a:rPr lang="pt-BR" sz="1100"/>
              <a:t>PDF: </a:t>
            </a:r>
            <a:r>
              <a:rPr lang="pt-BR" sz="1100" u="sng">
                <a:solidFill>
                  <a:schemeClr val="hlink"/>
                </a:solidFill>
                <a:hlinkClick r:id="rId5"/>
              </a:rPr>
              <a:t>https://aurelio.net/shell/canivete/pdf/</a:t>
            </a:r>
            <a:endParaRPr sz="1100"/>
          </a:p>
          <a:p>
            <a:pPr indent="0" lvl="0" marL="0" rtl="0" algn="ctr">
              <a:lnSpc>
                <a:spcPct val="115000"/>
              </a:lnSpc>
              <a:spcBef>
                <a:spcPts val="0"/>
              </a:spcBef>
              <a:spcAft>
                <a:spcPts val="0"/>
              </a:spcAft>
              <a:buNone/>
            </a:pPr>
            <a:r>
              <a:t/>
            </a:r>
            <a:endParaRPr sz="1100"/>
          </a:p>
          <a:p>
            <a:pPr indent="0" lvl="0" marL="0" rtl="0" algn="ctr">
              <a:lnSpc>
                <a:spcPct val="115000"/>
              </a:lnSpc>
              <a:spcBef>
                <a:spcPts val="0"/>
              </a:spcBef>
              <a:spcAft>
                <a:spcPts val="0"/>
              </a:spcAft>
              <a:buNone/>
            </a:pPr>
            <a:r>
              <a:t/>
            </a:r>
            <a:endParaRPr sz="1100"/>
          </a:p>
          <a:p>
            <a:pPr indent="0" lvl="0" marL="0" rtl="0" algn="ctr">
              <a:lnSpc>
                <a:spcPct val="115000"/>
              </a:lnSpc>
              <a:spcBef>
                <a:spcPts val="0"/>
              </a:spcBef>
              <a:spcAft>
                <a:spcPts val="0"/>
              </a:spcAft>
              <a:buNone/>
            </a:pPr>
            <a:r>
              <a:t/>
            </a:r>
            <a:endParaRPr sz="1100"/>
          </a:p>
        </p:txBody>
      </p:sp>
      <p:pic>
        <p:nvPicPr>
          <p:cNvPr id="106" name="Google Shape;106;p22"/>
          <p:cNvPicPr preferRelativeResize="0"/>
          <p:nvPr/>
        </p:nvPicPr>
        <p:blipFill>
          <a:blip r:embed="rId6">
            <a:alphaModFix/>
          </a:blip>
          <a:stretch>
            <a:fillRect/>
          </a:stretch>
        </p:blipFill>
        <p:spPr>
          <a:xfrm>
            <a:off x="1071850" y="1729475"/>
            <a:ext cx="7000300" cy="31241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2"/>
          <p:cNvSpPr txBox="1"/>
          <p:nvPr>
            <p:ph type="title"/>
          </p:nvPr>
        </p:nvSpPr>
        <p:spPr>
          <a:xfrm>
            <a:off x="1150275" y="6968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Variable block - tfvars - bloco de variáveis para rodar automático</a:t>
            </a:r>
            <a:endParaRPr/>
          </a:p>
        </p:txBody>
      </p:sp>
      <p:pic>
        <p:nvPicPr>
          <p:cNvPr id="657" name="Google Shape;657;p112"/>
          <p:cNvPicPr preferRelativeResize="0"/>
          <p:nvPr/>
        </p:nvPicPr>
        <p:blipFill>
          <a:blip r:embed="rId3">
            <a:alphaModFix/>
          </a:blip>
          <a:stretch>
            <a:fillRect/>
          </a:stretch>
        </p:blipFill>
        <p:spPr>
          <a:xfrm>
            <a:off x="424313" y="1416950"/>
            <a:ext cx="8295382" cy="32277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3"/>
          <p:cNvSpPr txBox="1"/>
          <p:nvPr>
            <p:ph type="title"/>
          </p:nvPr>
        </p:nvSpPr>
        <p:spPr>
          <a:xfrm>
            <a:off x="1150275" y="6968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Variable block - list</a:t>
            </a:r>
            <a:endParaRPr/>
          </a:p>
        </p:txBody>
      </p:sp>
      <p:pic>
        <p:nvPicPr>
          <p:cNvPr id="663" name="Google Shape;663;p113"/>
          <p:cNvPicPr preferRelativeResize="0"/>
          <p:nvPr/>
        </p:nvPicPr>
        <p:blipFill>
          <a:blip r:embed="rId3">
            <a:alphaModFix/>
          </a:blip>
          <a:stretch>
            <a:fillRect/>
          </a:stretch>
        </p:blipFill>
        <p:spPr>
          <a:xfrm>
            <a:off x="1312725" y="1356350"/>
            <a:ext cx="6400217" cy="32277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4"/>
          <p:cNvSpPr txBox="1"/>
          <p:nvPr>
            <p:ph type="title"/>
          </p:nvPr>
        </p:nvSpPr>
        <p:spPr>
          <a:xfrm>
            <a:off x="1150275" y="6968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Variable block - Object</a:t>
            </a:r>
            <a:endParaRPr/>
          </a:p>
        </p:txBody>
      </p:sp>
      <p:pic>
        <p:nvPicPr>
          <p:cNvPr id="669" name="Google Shape;669;p114"/>
          <p:cNvPicPr preferRelativeResize="0"/>
          <p:nvPr/>
        </p:nvPicPr>
        <p:blipFill>
          <a:blip r:embed="rId3">
            <a:alphaModFix/>
          </a:blip>
          <a:stretch>
            <a:fillRect/>
          </a:stretch>
        </p:blipFill>
        <p:spPr>
          <a:xfrm>
            <a:off x="1260775" y="1356350"/>
            <a:ext cx="4852549" cy="35497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5"/>
          <p:cNvSpPr txBox="1"/>
          <p:nvPr>
            <p:ph type="title"/>
          </p:nvPr>
        </p:nvSpPr>
        <p:spPr>
          <a:xfrm>
            <a:off x="1150275" y="6968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Variable block - Map</a:t>
            </a:r>
            <a:endParaRPr/>
          </a:p>
        </p:txBody>
      </p:sp>
      <p:pic>
        <p:nvPicPr>
          <p:cNvPr id="675" name="Google Shape;675;p115"/>
          <p:cNvPicPr preferRelativeResize="0"/>
          <p:nvPr/>
        </p:nvPicPr>
        <p:blipFill>
          <a:blip r:embed="rId3">
            <a:alphaModFix/>
          </a:blip>
          <a:stretch>
            <a:fillRect/>
          </a:stretch>
        </p:blipFill>
        <p:spPr>
          <a:xfrm>
            <a:off x="1243450" y="1425625"/>
            <a:ext cx="6074495" cy="322777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6"/>
          <p:cNvSpPr txBox="1"/>
          <p:nvPr>
            <p:ph type="title"/>
          </p:nvPr>
        </p:nvSpPr>
        <p:spPr>
          <a:xfrm>
            <a:off x="1132950" y="4110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Variable block - Sensitivo - não mostra o dado no output</a:t>
            </a:r>
            <a:endParaRPr/>
          </a:p>
        </p:txBody>
      </p:sp>
      <p:pic>
        <p:nvPicPr>
          <p:cNvPr id="681" name="Google Shape;681;p116"/>
          <p:cNvPicPr preferRelativeResize="0"/>
          <p:nvPr/>
        </p:nvPicPr>
        <p:blipFill>
          <a:blip r:embed="rId3">
            <a:alphaModFix/>
          </a:blip>
          <a:stretch>
            <a:fillRect/>
          </a:stretch>
        </p:blipFill>
        <p:spPr>
          <a:xfrm>
            <a:off x="819150" y="1235125"/>
            <a:ext cx="7205300" cy="2791350"/>
          </a:xfrm>
          <a:prstGeom prst="rect">
            <a:avLst/>
          </a:prstGeom>
          <a:noFill/>
          <a:ln>
            <a:noFill/>
          </a:ln>
        </p:spPr>
      </p:pic>
      <p:pic>
        <p:nvPicPr>
          <p:cNvPr id="682" name="Google Shape;682;p116"/>
          <p:cNvPicPr preferRelativeResize="0"/>
          <p:nvPr/>
        </p:nvPicPr>
        <p:blipFill>
          <a:blip r:embed="rId4">
            <a:alphaModFix/>
          </a:blip>
          <a:stretch>
            <a:fillRect/>
          </a:stretch>
        </p:blipFill>
        <p:spPr>
          <a:xfrm>
            <a:off x="1685075" y="3893125"/>
            <a:ext cx="5856573" cy="8122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7"/>
          <p:cNvSpPr txBox="1"/>
          <p:nvPr>
            <p:ph type="title"/>
          </p:nvPr>
        </p:nvSpPr>
        <p:spPr>
          <a:xfrm>
            <a:off x="1150275" y="6968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Variable block - Sensitive</a:t>
            </a:r>
            <a:endParaRPr/>
          </a:p>
          <a:p>
            <a:pPr indent="0" lvl="0" marL="0" rtl="0" algn="l">
              <a:spcBef>
                <a:spcPts val="0"/>
              </a:spcBef>
              <a:spcAft>
                <a:spcPts val="0"/>
              </a:spcAft>
              <a:buNone/>
            </a:pPr>
            <a:r>
              <a:rPr lang="pt-BR" sz="1100" u="sng">
                <a:solidFill>
                  <a:schemeClr val="hlink"/>
                </a:solidFill>
                <a:hlinkClick r:id="rId3"/>
              </a:rPr>
              <a:t>https://learn.hashicorp.com/tutorials/terraform/sensitive-variables</a:t>
            </a:r>
            <a:endParaRPr sz="1100"/>
          </a:p>
          <a:p>
            <a:pPr indent="0" lvl="0" marL="0" rtl="0" algn="l">
              <a:spcBef>
                <a:spcPts val="0"/>
              </a:spcBef>
              <a:spcAft>
                <a:spcPts val="0"/>
              </a:spcAft>
              <a:buNone/>
            </a:pPr>
            <a:r>
              <a:t/>
            </a:r>
            <a:endParaRPr/>
          </a:p>
        </p:txBody>
      </p:sp>
      <p:pic>
        <p:nvPicPr>
          <p:cNvPr id="688" name="Google Shape;688;p117"/>
          <p:cNvPicPr preferRelativeResize="0"/>
          <p:nvPr/>
        </p:nvPicPr>
        <p:blipFill>
          <a:blip r:embed="rId4">
            <a:alphaModFix/>
          </a:blip>
          <a:stretch>
            <a:fillRect/>
          </a:stretch>
        </p:blipFill>
        <p:spPr>
          <a:xfrm>
            <a:off x="1220300" y="1405125"/>
            <a:ext cx="6043731" cy="32277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8"/>
          <p:cNvSpPr txBox="1"/>
          <p:nvPr>
            <p:ph type="title"/>
          </p:nvPr>
        </p:nvSpPr>
        <p:spPr>
          <a:xfrm>
            <a:off x="1132950" y="4110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Variable block - Validations - valida o valor passado na variável</a:t>
            </a:r>
            <a:endParaRPr/>
          </a:p>
        </p:txBody>
      </p:sp>
      <p:pic>
        <p:nvPicPr>
          <p:cNvPr id="694" name="Google Shape;694;p118"/>
          <p:cNvPicPr preferRelativeResize="0"/>
          <p:nvPr/>
        </p:nvPicPr>
        <p:blipFill>
          <a:blip r:embed="rId3">
            <a:alphaModFix/>
          </a:blip>
          <a:stretch>
            <a:fillRect/>
          </a:stretch>
        </p:blipFill>
        <p:spPr>
          <a:xfrm>
            <a:off x="1132950" y="1325175"/>
            <a:ext cx="6532424" cy="2147125"/>
          </a:xfrm>
          <a:prstGeom prst="rect">
            <a:avLst/>
          </a:prstGeom>
          <a:noFill/>
          <a:ln>
            <a:noFill/>
          </a:ln>
        </p:spPr>
      </p:pic>
      <p:pic>
        <p:nvPicPr>
          <p:cNvPr id="695" name="Google Shape;695;p118"/>
          <p:cNvPicPr preferRelativeResize="0"/>
          <p:nvPr/>
        </p:nvPicPr>
        <p:blipFill>
          <a:blip r:embed="rId4">
            <a:alphaModFix/>
          </a:blip>
          <a:stretch>
            <a:fillRect/>
          </a:stretch>
        </p:blipFill>
        <p:spPr>
          <a:xfrm>
            <a:off x="353438" y="3472301"/>
            <a:ext cx="8091452" cy="144777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9"/>
          <p:cNvSpPr txBox="1"/>
          <p:nvPr>
            <p:ph type="title"/>
          </p:nvPr>
        </p:nvSpPr>
        <p:spPr>
          <a:xfrm>
            <a:off x="1150275" y="696825"/>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State</a:t>
            </a:r>
            <a:endParaRPr/>
          </a:p>
          <a:p>
            <a:pPr indent="0" lvl="0" marL="0" rtl="0" algn="ctr">
              <a:spcBef>
                <a:spcPts val="0"/>
              </a:spcBef>
              <a:spcAft>
                <a:spcPts val="0"/>
              </a:spcAft>
              <a:buNone/>
            </a:pPr>
            <a:r>
              <a:rPr lang="pt-BR"/>
              <a:t>Estado atual dos scripts aplicados no Terraform</a:t>
            </a:r>
            <a:endParaRPr/>
          </a:p>
        </p:txBody>
      </p:sp>
      <p:pic>
        <p:nvPicPr>
          <p:cNvPr id="701" name="Google Shape;701;p119"/>
          <p:cNvPicPr preferRelativeResize="0"/>
          <p:nvPr/>
        </p:nvPicPr>
        <p:blipFill>
          <a:blip r:embed="rId3">
            <a:alphaModFix/>
          </a:blip>
          <a:stretch>
            <a:fillRect/>
          </a:stretch>
        </p:blipFill>
        <p:spPr>
          <a:xfrm>
            <a:off x="152400" y="1763325"/>
            <a:ext cx="3652851" cy="1584700"/>
          </a:xfrm>
          <a:prstGeom prst="rect">
            <a:avLst/>
          </a:prstGeom>
          <a:noFill/>
          <a:ln>
            <a:noFill/>
          </a:ln>
        </p:spPr>
      </p:pic>
      <p:pic>
        <p:nvPicPr>
          <p:cNvPr id="702" name="Google Shape;702;p119"/>
          <p:cNvPicPr preferRelativeResize="0"/>
          <p:nvPr/>
        </p:nvPicPr>
        <p:blipFill>
          <a:blip r:embed="rId4">
            <a:alphaModFix/>
          </a:blip>
          <a:stretch>
            <a:fillRect/>
          </a:stretch>
        </p:blipFill>
        <p:spPr>
          <a:xfrm>
            <a:off x="345800" y="3580825"/>
            <a:ext cx="3459450" cy="972968"/>
          </a:xfrm>
          <a:prstGeom prst="rect">
            <a:avLst/>
          </a:prstGeom>
          <a:noFill/>
          <a:ln>
            <a:noFill/>
          </a:ln>
        </p:spPr>
      </p:pic>
      <p:pic>
        <p:nvPicPr>
          <p:cNvPr id="703" name="Google Shape;703;p119"/>
          <p:cNvPicPr preferRelativeResize="0"/>
          <p:nvPr/>
        </p:nvPicPr>
        <p:blipFill>
          <a:blip r:embed="rId5">
            <a:alphaModFix/>
          </a:blip>
          <a:stretch>
            <a:fillRect/>
          </a:stretch>
        </p:blipFill>
        <p:spPr>
          <a:xfrm>
            <a:off x="3929850" y="1763325"/>
            <a:ext cx="4964824" cy="219204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20"/>
          <p:cNvSpPr txBox="1"/>
          <p:nvPr>
            <p:ph type="title"/>
          </p:nvPr>
        </p:nvSpPr>
        <p:spPr>
          <a:xfrm>
            <a:off x="1115650" y="1207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Output block</a:t>
            </a:r>
            <a:endParaRPr/>
          </a:p>
        </p:txBody>
      </p:sp>
      <p:pic>
        <p:nvPicPr>
          <p:cNvPr id="709" name="Google Shape;709;p120"/>
          <p:cNvPicPr preferRelativeResize="0"/>
          <p:nvPr/>
        </p:nvPicPr>
        <p:blipFill>
          <a:blip r:embed="rId3">
            <a:alphaModFix/>
          </a:blip>
          <a:stretch>
            <a:fillRect/>
          </a:stretch>
        </p:blipFill>
        <p:spPr>
          <a:xfrm>
            <a:off x="706575" y="1771975"/>
            <a:ext cx="7493574" cy="1933025"/>
          </a:xfrm>
          <a:prstGeom prst="rect">
            <a:avLst/>
          </a:prstGeom>
          <a:noFill/>
          <a:ln>
            <a:noFill/>
          </a:ln>
        </p:spPr>
      </p:pic>
      <p:pic>
        <p:nvPicPr>
          <p:cNvPr id="710" name="Google Shape;710;p120"/>
          <p:cNvPicPr preferRelativeResize="0"/>
          <p:nvPr/>
        </p:nvPicPr>
        <p:blipFill>
          <a:blip r:embed="rId4">
            <a:alphaModFix/>
          </a:blip>
          <a:stretch>
            <a:fillRect/>
          </a:stretch>
        </p:blipFill>
        <p:spPr>
          <a:xfrm>
            <a:off x="795250" y="3628800"/>
            <a:ext cx="3854675" cy="11438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21"/>
          <p:cNvSpPr txBox="1"/>
          <p:nvPr>
            <p:ph type="title"/>
          </p:nvPr>
        </p:nvSpPr>
        <p:spPr>
          <a:xfrm>
            <a:off x="1115650" y="1207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Utilizando For</a:t>
            </a:r>
            <a:endParaRPr/>
          </a:p>
        </p:txBody>
      </p:sp>
      <p:pic>
        <p:nvPicPr>
          <p:cNvPr id="716" name="Google Shape;716;p121"/>
          <p:cNvPicPr preferRelativeResize="0"/>
          <p:nvPr/>
        </p:nvPicPr>
        <p:blipFill>
          <a:blip r:embed="rId3">
            <a:alphaModFix/>
          </a:blip>
          <a:stretch>
            <a:fillRect/>
          </a:stretch>
        </p:blipFill>
        <p:spPr>
          <a:xfrm>
            <a:off x="1165500" y="1728700"/>
            <a:ext cx="6067982" cy="271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3"/>
          <p:cNvPicPr preferRelativeResize="0"/>
          <p:nvPr/>
        </p:nvPicPr>
        <p:blipFill>
          <a:blip r:embed="rId3">
            <a:alphaModFix/>
          </a:blip>
          <a:stretch>
            <a:fillRect/>
          </a:stretch>
        </p:blipFill>
        <p:spPr>
          <a:xfrm>
            <a:off x="152400" y="581166"/>
            <a:ext cx="8839202" cy="398114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2"/>
          <p:cNvSpPr txBox="1"/>
          <p:nvPr>
            <p:ph type="title"/>
          </p:nvPr>
        </p:nvSpPr>
        <p:spPr>
          <a:xfrm>
            <a:off x="1098325" y="909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block - Security Group com SSH</a:t>
            </a:r>
            <a:endParaRPr/>
          </a:p>
        </p:txBody>
      </p:sp>
      <p:pic>
        <p:nvPicPr>
          <p:cNvPr id="722" name="Google Shape;722;p122"/>
          <p:cNvPicPr preferRelativeResize="0"/>
          <p:nvPr/>
        </p:nvPicPr>
        <p:blipFill>
          <a:blip r:embed="rId3">
            <a:alphaModFix/>
          </a:blip>
          <a:stretch>
            <a:fillRect/>
          </a:stretch>
        </p:blipFill>
        <p:spPr>
          <a:xfrm>
            <a:off x="1193575" y="1512225"/>
            <a:ext cx="6175300" cy="30424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3"/>
          <p:cNvSpPr txBox="1"/>
          <p:nvPr>
            <p:ph type="title"/>
          </p:nvPr>
        </p:nvSpPr>
        <p:spPr>
          <a:xfrm>
            <a:off x="1098325" y="909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block - Security Group MySQL</a:t>
            </a:r>
            <a:endParaRPr/>
          </a:p>
        </p:txBody>
      </p:sp>
      <p:pic>
        <p:nvPicPr>
          <p:cNvPr id="728" name="Google Shape;728;p123"/>
          <p:cNvPicPr preferRelativeResize="0"/>
          <p:nvPr/>
        </p:nvPicPr>
        <p:blipFill>
          <a:blip r:embed="rId3">
            <a:alphaModFix/>
          </a:blip>
          <a:stretch>
            <a:fillRect/>
          </a:stretch>
        </p:blipFill>
        <p:spPr>
          <a:xfrm>
            <a:off x="1286750" y="1491450"/>
            <a:ext cx="6045549" cy="34875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4"/>
          <p:cNvSpPr txBox="1"/>
          <p:nvPr>
            <p:ph type="title"/>
          </p:nvPr>
        </p:nvSpPr>
        <p:spPr>
          <a:xfrm>
            <a:off x="1098325" y="909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block - RDS</a:t>
            </a:r>
            <a:endParaRPr/>
          </a:p>
        </p:txBody>
      </p:sp>
      <p:pic>
        <p:nvPicPr>
          <p:cNvPr id="734" name="Google Shape;734;p124"/>
          <p:cNvPicPr preferRelativeResize="0"/>
          <p:nvPr/>
        </p:nvPicPr>
        <p:blipFill>
          <a:blip r:embed="rId3">
            <a:alphaModFix/>
          </a:blip>
          <a:stretch>
            <a:fillRect/>
          </a:stretch>
        </p:blipFill>
        <p:spPr>
          <a:xfrm>
            <a:off x="1191500" y="1482800"/>
            <a:ext cx="6432037" cy="30147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5"/>
          <p:cNvSpPr txBox="1"/>
          <p:nvPr>
            <p:ph type="title"/>
          </p:nvPr>
        </p:nvSpPr>
        <p:spPr>
          <a:xfrm>
            <a:off x="1098325" y="909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block - DocDB</a:t>
            </a:r>
            <a:endParaRPr/>
          </a:p>
        </p:txBody>
      </p:sp>
      <p:pic>
        <p:nvPicPr>
          <p:cNvPr id="740" name="Google Shape;740;p125"/>
          <p:cNvPicPr preferRelativeResize="0"/>
          <p:nvPr/>
        </p:nvPicPr>
        <p:blipFill>
          <a:blip r:embed="rId3">
            <a:alphaModFix/>
          </a:blip>
          <a:stretch>
            <a:fillRect/>
          </a:stretch>
        </p:blipFill>
        <p:spPr>
          <a:xfrm>
            <a:off x="612238" y="1621325"/>
            <a:ext cx="7919518" cy="301475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6"/>
          <p:cNvSpPr txBox="1"/>
          <p:nvPr>
            <p:ph type="title"/>
          </p:nvPr>
        </p:nvSpPr>
        <p:spPr>
          <a:xfrm>
            <a:off x="1098325" y="909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block - Bucket S3</a:t>
            </a:r>
            <a:endParaRPr/>
          </a:p>
        </p:txBody>
      </p:sp>
      <p:pic>
        <p:nvPicPr>
          <p:cNvPr id="746" name="Google Shape;746;p126"/>
          <p:cNvPicPr preferRelativeResize="0"/>
          <p:nvPr/>
        </p:nvPicPr>
        <p:blipFill>
          <a:blip r:embed="rId3">
            <a:alphaModFix/>
          </a:blip>
          <a:stretch>
            <a:fillRect/>
          </a:stretch>
        </p:blipFill>
        <p:spPr>
          <a:xfrm>
            <a:off x="1064850" y="1618125"/>
            <a:ext cx="6610350" cy="29146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27"/>
          <p:cNvSpPr txBox="1"/>
          <p:nvPr>
            <p:ph type="title"/>
          </p:nvPr>
        </p:nvSpPr>
        <p:spPr>
          <a:xfrm>
            <a:off x="1098325" y="909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block - VPC</a:t>
            </a:r>
            <a:endParaRPr/>
          </a:p>
        </p:txBody>
      </p:sp>
      <p:pic>
        <p:nvPicPr>
          <p:cNvPr id="752" name="Google Shape;752;p127"/>
          <p:cNvPicPr preferRelativeResize="0"/>
          <p:nvPr/>
        </p:nvPicPr>
        <p:blipFill>
          <a:blip r:embed="rId3">
            <a:alphaModFix/>
          </a:blip>
          <a:stretch>
            <a:fillRect/>
          </a:stretch>
        </p:blipFill>
        <p:spPr>
          <a:xfrm>
            <a:off x="334250" y="1560725"/>
            <a:ext cx="8267700" cy="27432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8"/>
          <p:cNvSpPr txBox="1"/>
          <p:nvPr>
            <p:ph type="title"/>
          </p:nvPr>
        </p:nvSpPr>
        <p:spPr>
          <a:xfrm>
            <a:off x="1098325" y="909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block - subnet</a:t>
            </a:r>
            <a:endParaRPr/>
          </a:p>
        </p:txBody>
      </p:sp>
      <p:pic>
        <p:nvPicPr>
          <p:cNvPr id="758" name="Google Shape;758;p128"/>
          <p:cNvPicPr preferRelativeResize="0"/>
          <p:nvPr/>
        </p:nvPicPr>
        <p:blipFill>
          <a:blip r:embed="rId3">
            <a:alphaModFix/>
          </a:blip>
          <a:stretch>
            <a:fillRect/>
          </a:stretch>
        </p:blipFill>
        <p:spPr>
          <a:xfrm>
            <a:off x="611350" y="1543400"/>
            <a:ext cx="7684033" cy="30147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9"/>
          <p:cNvSpPr txBox="1"/>
          <p:nvPr>
            <p:ph type="title"/>
          </p:nvPr>
        </p:nvSpPr>
        <p:spPr>
          <a:xfrm>
            <a:off x="1098325" y="909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block - internet gateway</a:t>
            </a:r>
            <a:endParaRPr/>
          </a:p>
        </p:txBody>
      </p:sp>
      <p:pic>
        <p:nvPicPr>
          <p:cNvPr id="764" name="Google Shape;764;p129"/>
          <p:cNvPicPr preferRelativeResize="0"/>
          <p:nvPr/>
        </p:nvPicPr>
        <p:blipFill>
          <a:blip r:embed="rId3">
            <a:alphaModFix/>
          </a:blip>
          <a:stretch>
            <a:fillRect/>
          </a:stretch>
        </p:blipFill>
        <p:spPr>
          <a:xfrm>
            <a:off x="152400" y="1976350"/>
            <a:ext cx="8286750" cy="2438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30"/>
          <p:cNvSpPr txBox="1"/>
          <p:nvPr>
            <p:ph type="title"/>
          </p:nvPr>
        </p:nvSpPr>
        <p:spPr>
          <a:xfrm>
            <a:off x="1098325" y="909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block - route table</a:t>
            </a:r>
            <a:endParaRPr/>
          </a:p>
        </p:txBody>
      </p:sp>
      <p:pic>
        <p:nvPicPr>
          <p:cNvPr id="770" name="Google Shape;770;p130"/>
          <p:cNvPicPr preferRelativeResize="0"/>
          <p:nvPr/>
        </p:nvPicPr>
        <p:blipFill>
          <a:blip r:embed="rId3">
            <a:alphaModFix/>
          </a:blip>
          <a:stretch>
            <a:fillRect/>
          </a:stretch>
        </p:blipFill>
        <p:spPr>
          <a:xfrm>
            <a:off x="1409550" y="1577600"/>
            <a:ext cx="5028170" cy="301474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31"/>
          <p:cNvSpPr txBox="1"/>
          <p:nvPr>
            <p:ph type="title"/>
          </p:nvPr>
        </p:nvSpPr>
        <p:spPr>
          <a:xfrm>
            <a:off x="1098325" y="909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block - elastic IP</a:t>
            </a:r>
            <a:endParaRPr/>
          </a:p>
        </p:txBody>
      </p:sp>
      <p:pic>
        <p:nvPicPr>
          <p:cNvPr id="776" name="Google Shape;776;p131"/>
          <p:cNvPicPr preferRelativeResize="0"/>
          <p:nvPr/>
        </p:nvPicPr>
        <p:blipFill>
          <a:blip r:embed="rId3">
            <a:alphaModFix/>
          </a:blip>
          <a:stretch>
            <a:fillRect/>
          </a:stretch>
        </p:blipFill>
        <p:spPr>
          <a:xfrm>
            <a:off x="152400" y="1976350"/>
            <a:ext cx="8839201" cy="24477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AWS</a:t>
            </a:r>
            <a:endParaRPr/>
          </a:p>
        </p:txBody>
      </p:sp>
      <p:sp>
        <p:nvSpPr>
          <p:cNvPr id="117" name="Google Shape;11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500"/>
              </a:spcBef>
              <a:spcAft>
                <a:spcPts val="0"/>
              </a:spcAft>
              <a:buNone/>
            </a:pPr>
            <a:r>
              <a:rPr b="1" i="1" lang="pt-BR" sz="1050">
                <a:latin typeface="Arial"/>
                <a:ea typeface="Arial"/>
                <a:cs typeface="Arial"/>
                <a:sym typeface="Arial"/>
              </a:rPr>
              <a:t>Amazon Web Services</a:t>
            </a:r>
            <a:r>
              <a:rPr lang="pt-BR" sz="1050">
                <a:latin typeface="Arial"/>
                <a:ea typeface="Arial"/>
                <a:cs typeface="Arial"/>
                <a:sym typeface="Arial"/>
              </a:rPr>
              <a:t> (tradução livre: Serviços Web da Amazon), também conhecido como </a:t>
            </a:r>
            <a:r>
              <a:rPr b="1" lang="pt-BR" sz="1050">
                <a:latin typeface="Arial"/>
                <a:ea typeface="Arial"/>
                <a:cs typeface="Arial"/>
                <a:sym typeface="Arial"/>
              </a:rPr>
              <a:t>AWS</a:t>
            </a:r>
            <a:r>
              <a:rPr lang="pt-BR" sz="1050">
                <a:latin typeface="Arial"/>
                <a:ea typeface="Arial"/>
                <a:cs typeface="Arial"/>
                <a:sym typeface="Arial"/>
              </a:rPr>
              <a:t>, é uma plataforma de serviços de </a:t>
            </a:r>
            <a:r>
              <a:rPr lang="pt-BR" sz="1050">
                <a:uFill>
                  <a:noFill/>
                </a:uFill>
                <a:latin typeface="Arial"/>
                <a:ea typeface="Arial"/>
                <a:cs typeface="Arial"/>
                <a:sym typeface="Arial"/>
                <a:hlinkClick r:id="rId3"/>
              </a:rPr>
              <a:t>computação em nuvem</a:t>
            </a:r>
            <a:r>
              <a:rPr lang="pt-BR" sz="1050">
                <a:latin typeface="Arial"/>
                <a:ea typeface="Arial"/>
                <a:cs typeface="Arial"/>
                <a:sym typeface="Arial"/>
              </a:rPr>
              <a:t>, que formam uma plataforma de computação na nuvem oferecida pela </a:t>
            </a:r>
            <a:r>
              <a:rPr lang="pt-BR" sz="1050">
                <a:uFill>
                  <a:noFill/>
                </a:uFill>
                <a:latin typeface="Arial"/>
                <a:ea typeface="Arial"/>
                <a:cs typeface="Arial"/>
                <a:sym typeface="Arial"/>
                <a:hlinkClick r:id="rId4"/>
              </a:rPr>
              <a:t>Amazon.com</a:t>
            </a:r>
            <a:r>
              <a:rPr lang="pt-BR" sz="1050">
                <a:latin typeface="Arial"/>
                <a:ea typeface="Arial"/>
                <a:cs typeface="Arial"/>
                <a:sym typeface="Arial"/>
              </a:rPr>
              <a:t>. Os serviços são oferecidos em várias geográficas distribuídas pelo mundo. Os serviços mais conhecidos são o </a:t>
            </a:r>
            <a:r>
              <a:rPr lang="pt-BR" sz="1050">
                <a:uFill>
                  <a:noFill/>
                </a:uFill>
                <a:latin typeface="Arial"/>
                <a:ea typeface="Arial"/>
                <a:cs typeface="Arial"/>
                <a:sym typeface="Arial"/>
                <a:hlinkClick r:id="rId5"/>
              </a:rPr>
              <a:t>Amazon Elastic Compute Cloud</a:t>
            </a:r>
            <a:r>
              <a:rPr lang="pt-BR" sz="1050">
                <a:latin typeface="Arial"/>
                <a:ea typeface="Arial"/>
                <a:cs typeface="Arial"/>
                <a:sym typeface="Arial"/>
              </a:rPr>
              <a:t> e o </a:t>
            </a:r>
            <a:r>
              <a:rPr lang="pt-BR" sz="1050">
                <a:uFill>
                  <a:noFill/>
                </a:uFill>
                <a:latin typeface="Arial"/>
                <a:ea typeface="Arial"/>
                <a:cs typeface="Arial"/>
                <a:sym typeface="Arial"/>
                <a:hlinkClick r:id="rId6"/>
              </a:rPr>
              <a:t>Amazon S3</a:t>
            </a:r>
            <a:r>
              <a:rPr lang="pt-BR" sz="1050">
                <a:latin typeface="Arial"/>
                <a:ea typeface="Arial"/>
                <a:cs typeface="Arial"/>
                <a:sym typeface="Arial"/>
              </a:rPr>
              <a:t>.</a:t>
            </a:r>
            <a:endParaRPr sz="1050">
              <a:latin typeface="Arial"/>
              <a:ea typeface="Arial"/>
              <a:cs typeface="Arial"/>
              <a:sym typeface="Arial"/>
            </a:endParaRPr>
          </a:p>
          <a:p>
            <a:pPr indent="0" lvl="0" marL="0" rtl="0" algn="l">
              <a:spcBef>
                <a:spcPts val="500"/>
              </a:spcBef>
              <a:spcAft>
                <a:spcPts val="0"/>
              </a:spcAft>
              <a:buNone/>
            </a:pPr>
            <a:r>
              <a:t/>
            </a:r>
            <a:endParaRPr sz="1050"/>
          </a:p>
          <a:p>
            <a:pPr indent="0" lvl="0" marL="0" rtl="0" algn="l">
              <a:spcBef>
                <a:spcPts val="500"/>
              </a:spcBef>
              <a:spcAft>
                <a:spcPts val="0"/>
              </a:spcAft>
              <a:buNone/>
            </a:pPr>
            <a:r>
              <a:rPr lang="pt-BR" sz="1050"/>
              <a:t>Cálculo de preço:</a:t>
            </a:r>
            <a:endParaRPr sz="1050"/>
          </a:p>
          <a:p>
            <a:pPr indent="0" lvl="0" marL="0" rtl="0" algn="l">
              <a:spcBef>
                <a:spcPts val="500"/>
              </a:spcBef>
              <a:spcAft>
                <a:spcPts val="0"/>
              </a:spcAft>
              <a:buNone/>
            </a:pPr>
            <a:r>
              <a:rPr lang="pt-BR" sz="1050" u="sng">
                <a:solidFill>
                  <a:schemeClr val="hlink"/>
                </a:solidFill>
                <a:hlinkClick r:id="rId7"/>
              </a:rPr>
              <a:t>https://calculator.aws/#/createCalculator/VPC</a:t>
            </a:r>
            <a:endParaRPr sz="1050"/>
          </a:p>
          <a:p>
            <a:pPr indent="0" lvl="0" marL="0" rtl="0" algn="l">
              <a:spcBef>
                <a:spcPts val="500"/>
              </a:spcBef>
              <a:spcAft>
                <a:spcPts val="0"/>
              </a:spcAft>
              <a:buNone/>
            </a:pPr>
            <a:r>
              <a:t/>
            </a:r>
            <a:endParaRPr sz="1050"/>
          </a:p>
          <a:p>
            <a:pPr indent="0" lvl="0" marL="0" rtl="0" algn="l">
              <a:spcBef>
                <a:spcPts val="500"/>
              </a:spcBef>
              <a:spcAft>
                <a:spcPts val="0"/>
              </a:spcAft>
              <a:buNone/>
            </a:pPr>
            <a:r>
              <a:t/>
            </a:r>
            <a:endParaRPr sz="1100">
              <a:latin typeface="Arial"/>
              <a:ea typeface="Arial"/>
              <a:cs typeface="Arial"/>
              <a:sym typeface="Arial"/>
            </a:endParaRPr>
          </a:p>
          <a:p>
            <a:pPr indent="0" lvl="0" marL="0" rtl="0" algn="l">
              <a:spcBef>
                <a:spcPts val="0"/>
              </a:spcBef>
              <a:spcAft>
                <a:spcPts val="1200"/>
              </a:spcAft>
              <a:buNone/>
            </a:pPr>
            <a:r>
              <a:t/>
            </a:r>
            <a:endParaRPr b="1" sz="1050">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2"/>
          <p:cNvSpPr txBox="1"/>
          <p:nvPr>
            <p:ph type="title"/>
          </p:nvPr>
        </p:nvSpPr>
        <p:spPr>
          <a:xfrm>
            <a:off x="1105075" y="152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Dynamic block</a:t>
            </a:r>
            <a:endParaRPr/>
          </a:p>
        </p:txBody>
      </p:sp>
      <p:pic>
        <p:nvPicPr>
          <p:cNvPr id="782" name="Google Shape;782;p132"/>
          <p:cNvPicPr preferRelativeResize="0"/>
          <p:nvPr/>
        </p:nvPicPr>
        <p:blipFill>
          <a:blip r:embed="rId3">
            <a:alphaModFix/>
          </a:blip>
          <a:stretch>
            <a:fillRect/>
          </a:stretch>
        </p:blipFill>
        <p:spPr>
          <a:xfrm>
            <a:off x="1058050" y="719175"/>
            <a:ext cx="2415999" cy="4173601"/>
          </a:xfrm>
          <a:prstGeom prst="rect">
            <a:avLst/>
          </a:prstGeom>
          <a:noFill/>
          <a:ln>
            <a:noFill/>
          </a:ln>
        </p:spPr>
      </p:pic>
      <p:pic>
        <p:nvPicPr>
          <p:cNvPr id="783" name="Google Shape;783;p132"/>
          <p:cNvPicPr preferRelativeResize="0"/>
          <p:nvPr/>
        </p:nvPicPr>
        <p:blipFill>
          <a:blip r:embed="rId4">
            <a:alphaModFix/>
          </a:blip>
          <a:stretch>
            <a:fillRect/>
          </a:stretch>
        </p:blipFill>
        <p:spPr>
          <a:xfrm>
            <a:off x="3679799" y="827325"/>
            <a:ext cx="4464186" cy="377174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3"/>
          <p:cNvSpPr txBox="1"/>
          <p:nvPr>
            <p:ph type="title"/>
          </p:nvPr>
        </p:nvSpPr>
        <p:spPr>
          <a:xfrm>
            <a:off x="1221525" y="4434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Module block </a:t>
            </a:r>
            <a:endParaRPr sz="1100"/>
          </a:p>
          <a:p>
            <a:pPr indent="0" lvl="0" marL="0" rtl="0" algn="l">
              <a:spcBef>
                <a:spcPts val="0"/>
              </a:spcBef>
              <a:spcAft>
                <a:spcPts val="0"/>
              </a:spcAft>
              <a:buNone/>
            </a:pPr>
            <a:r>
              <a:rPr lang="pt-BR" sz="1100" u="sng">
                <a:solidFill>
                  <a:schemeClr val="hlink"/>
                </a:solidFill>
                <a:hlinkClick r:id="rId3"/>
              </a:rPr>
              <a:t>https://registry.terraform.io/namespaces/terraform-aws-modules</a:t>
            </a:r>
            <a:endParaRPr sz="1100"/>
          </a:p>
          <a:p>
            <a:pPr indent="0" lvl="0" marL="0" rtl="0" algn="l">
              <a:spcBef>
                <a:spcPts val="0"/>
              </a:spcBef>
              <a:spcAft>
                <a:spcPts val="0"/>
              </a:spcAft>
              <a:buNone/>
            </a:pPr>
            <a:r>
              <a:rPr lang="pt-BR" sz="1100" u="sng">
                <a:solidFill>
                  <a:schemeClr val="hlink"/>
                </a:solidFill>
                <a:hlinkClick r:id="rId4"/>
              </a:rPr>
              <a:t>https://www.terraform.io/docs/language/modules/develop/index.html</a:t>
            </a:r>
            <a:endParaRPr sz="1100"/>
          </a:p>
          <a:p>
            <a:pPr indent="0" lvl="0" marL="0" rtl="0" algn="l">
              <a:spcBef>
                <a:spcPts val="0"/>
              </a:spcBef>
              <a:spcAft>
                <a:spcPts val="0"/>
              </a:spcAft>
              <a:buNone/>
            </a:pPr>
            <a:r>
              <a:rPr lang="pt-BR" sz="1100" u="sng">
                <a:solidFill>
                  <a:schemeClr val="hlink"/>
                </a:solidFill>
                <a:hlinkClick r:id="rId5"/>
              </a:rPr>
              <a:t>https://learn.hashicorp.com/collections/terraform/modules?utm_source=WEBSITE&amp;utm_medium=WEB_IO&amp;utm_offer=ARTICLE_PAGE&amp;utm_content=DOCS</a:t>
            </a:r>
            <a:endParaRPr sz="1100"/>
          </a:p>
          <a:p>
            <a:pPr indent="0" lvl="0" marL="0" rtl="0" algn="l">
              <a:spcBef>
                <a:spcPts val="0"/>
              </a:spcBef>
              <a:spcAft>
                <a:spcPts val="0"/>
              </a:spcAft>
              <a:buNone/>
            </a:pPr>
            <a:r>
              <a:rPr lang="pt-BR" sz="1100" u="sng">
                <a:solidFill>
                  <a:schemeClr val="hlink"/>
                </a:solidFill>
                <a:hlinkClick r:id="rId6"/>
              </a:rPr>
              <a:t>https://github.com/hashicorp/learn-terraform-modules-create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789" name="Google Shape;789;p133"/>
          <p:cNvPicPr preferRelativeResize="0"/>
          <p:nvPr/>
        </p:nvPicPr>
        <p:blipFill>
          <a:blip r:embed="rId7">
            <a:alphaModFix/>
          </a:blip>
          <a:stretch>
            <a:fillRect/>
          </a:stretch>
        </p:blipFill>
        <p:spPr>
          <a:xfrm>
            <a:off x="1645800" y="1780775"/>
            <a:ext cx="5309075" cy="3153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4"/>
          <p:cNvSpPr txBox="1"/>
          <p:nvPr>
            <p:ph type="title"/>
          </p:nvPr>
        </p:nvSpPr>
        <p:spPr>
          <a:xfrm>
            <a:off x="1098325" y="9098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Resource block - VPC Module Nat Gateway</a:t>
            </a:r>
            <a:endParaRPr/>
          </a:p>
          <a:p>
            <a:pPr indent="0" lvl="0" marL="0" rtl="0" algn="ctr">
              <a:spcBef>
                <a:spcPts val="0"/>
              </a:spcBef>
              <a:spcAft>
                <a:spcPts val="0"/>
              </a:spcAft>
              <a:buNone/>
            </a:pPr>
            <a:r>
              <a:rPr lang="pt-BR" sz="1100" u="sng">
                <a:solidFill>
                  <a:schemeClr val="hlink"/>
                </a:solidFill>
                <a:hlinkClick r:id="rId3"/>
              </a:rPr>
              <a:t>https://youtu.be/OeL2AlsdNaQ</a:t>
            </a:r>
            <a:endParaRPr sz="1100"/>
          </a:p>
          <a:p>
            <a:pPr indent="0" lvl="0" marL="0" rtl="0" algn="l">
              <a:spcBef>
                <a:spcPts val="0"/>
              </a:spcBef>
              <a:spcAft>
                <a:spcPts val="0"/>
              </a:spcAft>
              <a:buNone/>
            </a:pPr>
            <a:r>
              <a:t/>
            </a:r>
            <a:endParaRPr/>
          </a:p>
        </p:txBody>
      </p:sp>
      <p:pic>
        <p:nvPicPr>
          <p:cNvPr id="795" name="Google Shape;795;p134"/>
          <p:cNvPicPr preferRelativeResize="0"/>
          <p:nvPr/>
        </p:nvPicPr>
        <p:blipFill>
          <a:blip r:embed="rId4">
            <a:alphaModFix/>
          </a:blip>
          <a:stretch>
            <a:fillRect/>
          </a:stretch>
        </p:blipFill>
        <p:spPr>
          <a:xfrm>
            <a:off x="1402295" y="1651986"/>
            <a:ext cx="6339424" cy="3335449"/>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5"/>
          <p:cNvSpPr txBox="1"/>
          <p:nvPr>
            <p:ph type="title"/>
          </p:nvPr>
        </p:nvSpPr>
        <p:spPr>
          <a:xfrm>
            <a:off x="1098325" y="3764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Versionamento Terraform</a:t>
            </a:r>
            <a:endParaRPr/>
          </a:p>
          <a:p>
            <a:pPr indent="0" lvl="0" marL="0" rtl="0" algn="l">
              <a:spcBef>
                <a:spcPts val="0"/>
              </a:spcBef>
              <a:spcAft>
                <a:spcPts val="0"/>
              </a:spcAft>
              <a:buNone/>
            </a:pPr>
            <a:r>
              <a:rPr lang="pt-BR" sz="1100" u="sng">
                <a:solidFill>
                  <a:schemeClr val="hlink"/>
                </a:solidFill>
                <a:hlinkClick r:id="rId3"/>
              </a:rPr>
              <a:t>https://app.terraform.io/app</a:t>
            </a:r>
            <a:endParaRPr sz="1100"/>
          </a:p>
          <a:p>
            <a:pPr indent="0" lvl="0" marL="0" rtl="0" algn="l">
              <a:spcBef>
                <a:spcPts val="0"/>
              </a:spcBef>
              <a:spcAft>
                <a:spcPts val="0"/>
              </a:spcAft>
              <a:buNone/>
            </a:pPr>
            <a:r>
              <a:t/>
            </a:r>
            <a:endParaRPr sz="1100"/>
          </a:p>
        </p:txBody>
      </p:sp>
      <p:pic>
        <p:nvPicPr>
          <p:cNvPr id="801" name="Google Shape;801;p135"/>
          <p:cNvPicPr preferRelativeResize="0"/>
          <p:nvPr/>
        </p:nvPicPr>
        <p:blipFill>
          <a:blip r:embed="rId4">
            <a:alphaModFix/>
          </a:blip>
          <a:stretch>
            <a:fillRect/>
          </a:stretch>
        </p:blipFill>
        <p:spPr>
          <a:xfrm>
            <a:off x="1098325" y="1290550"/>
            <a:ext cx="4822451" cy="1059375"/>
          </a:xfrm>
          <a:prstGeom prst="rect">
            <a:avLst/>
          </a:prstGeom>
          <a:noFill/>
          <a:ln>
            <a:noFill/>
          </a:ln>
        </p:spPr>
      </p:pic>
      <p:pic>
        <p:nvPicPr>
          <p:cNvPr id="802" name="Google Shape;802;p135"/>
          <p:cNvPicPr preferRelativeResize="0"/>
          <p:nvPr/>
        </p:nvPicPr>
        <p:blipFill>
          <a:blip r:embed="rId5">
            <a:alphaModFix/>
          </a:blip>
          <a:stretch>
            <a:fillRect/>
          </a:stretch>
        </p:blipFill>
        <p:spPr>
          <a:xfrm>
            <a:off x="1098325" y="3089725"/>
            <a:ext cx="6421949" cy="1790513"/>
          </a:xfrm>
          <a:prstGeom prst="rect">
            <a:avLst/>
          </a:prstGeom>
          <a:noFill/>
          <a:ln>
            <a:noFill/>
          </a:ln>
        </p:spPr>
      </p:pic>
      <p:pic>
        <p:nvPicPr>
          <p:cNvPr id="803" name="Google Shape;803;p135"/>
          <p:cNvPicPr preferRelativeResize="0"/>
          <p:nvPr/>
        </p:nvPicPr>
        <p:blipFill>
          <a:blip r:embed="rId6">
            <a:alphaModFix/>
          </a:blip>
          <a:stretch>
            <a:fillRect/>
          </a:stretch>
        </p:blipFill>
        <p:spPr>
          <a:xfrm>
            <a:off x="1061150" y="2438212"/>
            <a:ext cx="5004524" cy="563225"/>
          </a:xfrm>
          <a:prstGeom prst="rect">
            <a:avLst/>
          </a:prstGeom>
          <a:noFill/>
          <a:ln>
            <a:noFill/>
          </a:ln>
        </p:spPr>
      </p:pic>
      <p:pic>
        <p:nvPicPr>
          <p:cNvPr id="804" name="Google Shape;804;p135"/>
          <p:cNvPicPr preferRelativeResize="0"/>
          <p:nvPr/>
        </p:nvPicPr>
        <p:blipFill>
          <a:blip r:embed="rId7">
            <a:alphaModFix/>
          </a:blip>
          <a:stretch>
            <a:fillRect/>
          </a:stretch>
        </p:blipFill>
        <p:spPr>
          <a:xfrm>
            <a:off x="6184200" y="1340500"/>
            <a:ext cx="2609975" cy="15117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6"/>
          <p:cNvSpPr txBox="1"/>
          <p:nvPr>
            <p:ph type="title"/>
          </p:nvPr>
        </p:nvSpPr>
        <p:spPr>
          <a:xfrm>
            <a:off x="1098325" y="3764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Versionamento Terraform - Workspace</a:t>
            </a:r>
            <a:endParaRPr/>
          </a:p>
          <a:p>
            <a:pPr indent="0" lvl="0" marL="0" rtl="0" algn="l">
              <a:spcBef>
                <a:spcPts val="0"/>
              </a:spcBef>
              <a:spcAft>
                <a:spcPts val="0"/>
              </a:spcAft>
              <a:buNone/>
            </a:pPr>
            <a:r>
              <a:rPr lang="pt-BR" sz="1100" u="sng">
                <a:solidFill>
                  <a:schemeClr val="hlink"/>
                </a:solidFill>
                <a:hlinkClick r:id="rId3"/>
              </a:rPr>
              <a:t>https://app.terraform.io/app</a:t>
            </a:r>
            <a:endParaRPr sz="1100"/>
          </a:p>
          <a:p>
            <a:pPr indent="0" lvl="0" marL="0" rtl="0" algn="l">
              <a:spcBef>
                <a:spcPts val="0"/>
              </a:spcBef>
              <a:spcAft>
                <a:spcPts val="0"/>
              </a:spcAft>
              <a:buNone/>
            </a:pPr>
            <a:r>
              <a:t/>
            </a:r>
            <a:endParaRPr sz="1100"/>
          </a:p>
        </p:txBody>
      </p:sp>
      <p:pic>
        <p:nvPicPr>
          <p:cNvPr id="810" name="Google Shape;810;p136"/>
          <p:cNvPicPr preferRelativeResize="0"/>
          <p:nvPr/>
        </p:nvPicPr>
        <p:blipFill>
          <a:blip r:embed="rId4">
            <a:alphaModFix/>
          </a:blip>
          <a:stretch>
            <a:fillRect/>
          </a:stretch>
        </p:blipFill>
        <p:spPr>
          <a:xfrm>
            <a:off x="1711125" y="1233425"/>
            <a:ext cx="5721743" cy="354815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7"/>
          <p:cNvSpPr txBox="1"/>
          <p:nvPr>
            <p:ph type="title"/>
          </p:nvPr>
        </p:nvSpPr>
        <p:spPr>
          <a:xfrm>
            <a:off x="1098325" y="3764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Versionamento Terraform - Login</a:t>
            </a:r>
            <a:endParaRPr/>
          </a:p>
          <a:p>
            <a:pPr indent="0" lvl="0" marL="0" rtl="0" algn="l">
              <a:spcBef>
                <a:spcPts val="0"/>
              </a:spcBef>
              <a:spcAft>
                <a:spcPts val="0"/>
              </a:spcAft>
              <a:buNone/>
            </a:pPr>
            <a:r>
              <a:rPr lang="pt-BR" sz="1100" u="sng">
                <a:solidFill>
                  <a:schemeClr val="hlink"/>
                </a:solidFill>
                <a:hlinkClick r:id="rId3"/>
              </a:rPr>
              <a:t>https://app.terraform.io/app</a:t>
            </a:r>
            <a:endParaRPr sz="1100"/>
          </a:p>
          <a:p>
            <a:pPr indent="0" lvl="0" marL="0" rtl="0" algn="l">
              <a:spcBef>
                <a:spcPts val="0"/>
              </a:spcBef>
              <a:spcAft>
                <a:spcPts val="0"/>
              </a:spcAft>
              <a:buNone/>
            </a:pPr>
            <a:r>
              <a:t/>
            </a:r>
            <a:endParaRPr sz="1100"/>
          </a:p>
        </p:txBody>
      </p:sp>
      <p:pic>
        <p:nvPicPr>
          <p:cNvPr id="816" name="Google Shape;816;p137"/>
          <p:cNvPicPr preferRelativeResize="0"/>
          <p:nvPr/>
        </p:nvPicPr>
        <p:blipFill>
          <a:blip r:embed="rId4">
            <a:alphaModFix/>
          </a:blip>
          <a:stretch>
            <a:fillRect/>
          </a:stretch>
        </p:blipFill>
        <p:spPr>
          <a:xfrm>
            <a:off x="1206800" y="1186100"/>
            <a:ext cx="6413604" cy="354815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8"/>
          <p:cNvSpPr txBox="1"/>
          <p:nvPr>
            <p:ph type="title"/>
          </p:nvPr>
        </p:nvSpPr>
        <p:spPr>
          <a:xfrm>
            <a:off x="1098325" y="3764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Versionamento Terraform - Tipo de execução</a:t>
            </a:r>
            <a:endParaRPr/>
          </a:p>
          <a:p>
            <a:pPr indent="0" lvl="0" marL="0" rtl="0" algn="l">
              <a:spcBef>
                <a:spcPts val="0"/>
              </a:spcBef>
              <a:spcAft>
                <a:spcPts val="0"/>
              </a:spcAft>
              <a:buNone/>
            </a:pPr>
            <a:r>
              <a:rPr lang="pt-BR" sz="1100" u="sng">
                <a:solidFill>
                  <a:schemeClr val="hlink"/>
                </a:solidFill>
                <a:hlinkClick r:id="rId3"/>
              </a:rPr>
              <a:t>https://app.terraform.io/app</a:t>
            </a:r>
            <a:endParaRPr sz="1100"/>
          </a:p>
          <a:p>
            <a:pPr indent="0" lvl="0" marL="0" rtl="0" algn="l">
              <a:spcBef>
                <a:spcPts val="0"/>
              </a:spcBef>
              <a:spcAft>
                <a:spcPts val="0"/>
              </a:spcAft>
              <a:buNone/>
            </a:pPr>
            <a:r>
              <a:t/>
            </a:r>
            <a:endParaRPr sz="1100"/>
          </a:p>
        </p:txBody>
      </p:sp>
      <p:pic>
        <p:nvPicPr>
          <p:cNvPr id="822" name="Google Shape;822;p138"/>
          <p:cNvPicPr preferRelativeResize="0"/>
          <p:nvPr/>
        </p:nvPicPr>
        <p:blipFill>
          <a:blip r:embed="rId4">
            <a:alphaModFix/>
          </a:blip>
          <a:stretch>
            <a:fillRect/>
          </a:stretch>
        </p:blipFill>
        <p:spPr>
          <a:xfrm>
            <a:off x="1206775" y="1105000"/>
            <a:ext cx="5946491" cy="35481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9"/>
          <p:cNvSpPr txBox="1"/>
          <p:nvPr>
            <p:ph type="title"/>
          </p:nvPr>
        </p:nvSpPr>
        <p:spPr>
          <a:xfrm>
            <a:off x="1098325" y="3764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Versionamento Terraform - Tipo Remote - Adicionar - AWS Variable </a:t>
            </a:r>
            <a:endParaRPr/>
          </a:p>
          <a:p>
            <a:pPr indent="0" lvl="0" marL="0" rtl="0" algn="l">
              <a:spcBef>
                <a:spcPts val="0"/>
              </a:spcBef>
              <a:spcAft>
                <a:spcPts val="0"/>
              </a:spcAft>
              <a:buNone/>
            </a:pPr>
            <a:r>
              <a:rPr lang="pt-BR" sz="1100" u="sng">
                <a:solidFill>
                  <a:schemeClr val="hlink"/>
                </a:solidFill>
                <a:hlinkClick r:id="rId3"/>
              </a:rPr>
              <a:t>https://app.terraform.io/app</a:t>
            </a:r>
            <a:endParaRPr sz="1100"/>
          </a:p>
          <a:p>
            <a:pPr indent="0" lvl="0" marL="0" rtl="0" algn="l">
              <a:spcBef>
                <a:spcPts val="0"/>
              </a:spcBef>
              <a:spcAft>
                <a:spcPts val="0"/>
              </a:spcAft>
              <a:buNone/>
            </a:pPr>
            <a:r>
              <a:t/>
            </a:r>
            <a:endParaRPr sz="1100"/>
          </a:p>
        </p:txBody>
      </p:sp>
      <p:pic>
        <p:nvPicPr>
          <p:cNvPr id="828" name="Google Shape;828;p139"/>
          <p:cNvPicPr preferRelativeResize="0"/>
          <p:nvPr/>
        </p:nvPicPr>
        <p:blipFill>
          <a:blip r:embed="rId4">
            <a:alphaModFix/>
          </a:blip>
          <a:stretch>
            <a:fillRect/>
          </a:stretch>
        </p:blipFill>
        <p:spPr>
          <a:xfrm>
            <a:off x="1206825" y="1392575"/>
            <a:ext cx="5443154" cy="35481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id="833" name="Google Shape;833;p140"/>
          <p:cNvPicPr preferRelativeResize="0"/>
          <p:nvPr/>
        </p:nvPicPr>
        <p:blipFill>
          <a:blip r:embed="rId3">
            <a:alphaModFix/>
          </a:blip>
          <a:stretch>
            <a:fillRect/>
          </a:stretch>
        </p:blipFill>
        <p:spPr>
          <a:xfrm>
            <a:off x="2475750" y="671150"/>
            <a:ext cx="4640399" cy="39893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id="838" name="Google Shape;838;p141"/>
          <p:cNvPicPr preferRelativeResize="0"/>
          <p:nvPr/>
        </p:nvPicPr>
        <p:blipFill>
          <a:blip r:embed="rId3">
            <a:alphaModFix/>
          </a:blip>
          <a:stretch>
            <a:fillRect/>
          </a:stretch>
        </p:blipFill>
        <p:spPr>
          <a:xfrm>
            <a:off x="1444475" y="992600"/>
            <a:ext cx="6255052" cy="345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VPC</a:t>
            </a:r>
            <a:endParaRPr/>
          </a:p>
        </p:txBody>
      </p:sp>
      <p:sp>
        <p:nvSpPr>
          <p:cNvPr id="123" name="Google Shape;12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t-BR" sz="1500">
                <a:latin typeface="Arial"/>
                <a:ea typeface="Arial"/>
                <a:cs typeface="Arial"/>
                <a:sym typeface="Arial"/>
              </a:rPr>
              <a:t>Virtual private cloud</a:t>
            </a:r>
            <a:r>
              <a:rPr lang="pt-BR" sz="1500">
                <a:latin typeface="Arial"/>
                <a:ea typeface="Arial"/>
                <a:cs typeface="Arial"/>
                <a:sym typeface="Arial"/>
              </a:rPr>
              <a:t> (VPC) ou </a:t>
            </a:r>
            <a:r>
              <a:rPr b="1" lang="pt-BR" sz="1500">
                <a:latin typeface="Arial"/>
                <a:ea typeface="Arial"/>
                <a:cs typeface="Arial"/>
                <a:sym typeface="Arial"/>
              </a:rPr>
              <a:t>nuvem privada virtual</a:t>
            </a:r>
            <a:r>
              <a:rPr lang="pt-BR" sz="1500">
                <a:latin typeface="Arial"/>
                <a:ea typeface="Arial"/>
                <a:cs typeface="Arial"/>
                <a:sym typeface="Arial"/>
              </a:rPr>
              <a:t> é uma demanda configurável de recursos compartilhados de computação alocados dentro de um ambiente de </a:t>
            </a:r>
            <a:r>
              <a:rPr lang="pt-BR" sz="1500">
                <a:uFill>
                  <a:noFill/>
                </a:uFill>
                <a:latin typeface="Arial"/>
                <a:ea typeface="Arial"/>
                <a:cs typeface="Arial"/>
                <a:sym typeface="Arial"/>
                <a:hlinkClick r:id="rId3"/>
              </a:rPr>
              <a:t>nuvem</a:t>
            </a:r>
            <a:r>
              <a:rPr lang="pt-BR" sz="1500">
                <a:latin typeface="Arial"/>
                <a:ea typeface="Arial"/>
                <a:cs typeface="Arial"/>
                <a:sym typeface="Arial"/>
              </a:rPr>
              <a:t> pública, fornecendo um certo nível de isolamento entre as diferentes organizações (denotado como usuários), utilizando os recursos. O isolamento entre um usuário VPC e todos os outros usuários da mesma nuvem (outros usuários VPC, bem como outros usuários da nuvem pública) é feito normalmente através da atribuição de uma sub-rede </a:t>
            </a:r>
            <a:r>
              <a:rPr lang="pt-BR" sz="1500">
                <a:uFill>
                  <a:noFill/>
                </a:uFill>
                <a:latin typeface="Arial"/>
                <a:ea typeface="Arial"/>
                <a:cs typeface="Arial"/>
                <a:sym typeface="Arial"/>
                <a:hlinkClick r:id="rId4"/>
              </a:rPr>
              <a:t>IP</a:t>
            </a:r>
            <a:r>
              <a:rPr lang="pt-BR" sz="1500">
                <a:latin typeface="Arial"/>
                <a:ea typeface="Arial"/>
                <a:cs typeface="Arial"/>
                <a:sym typeface="Arial"/>
              </a:rPr>
              <a:t> privada e um recurso de comunicação virtual (tal como uma </a:t>
            </a:r>
            <a:r>
              <a:rPr lang="pt-BR" sz="1500">
                <a:uFill>
                  <a:noFill/>
                </a:uFill>
                <a:latin typeface="Arial"/>
                <a:ea typeface="Arial"/>
                <a:cs typeface="Arial"/>
                <a:sym typeface="Arial"/>
                <a:hlinkClick r:id="rId5"/>
              </a:rPr>
              <a:t>VLAN</a:t>
            </a:r>
            <a:r>
              <a:rPr lang="pt-BR" sz="1500">
                <a:latin typeface="Arial"/>
                <a:ea typeface="Arial"/>
                <a:cs typeface="Arial"/>
                <a:sym typeface="Arial"/>
              </a:rPr>
              <a:t> ou um conjunto de canais de comunicação </a:t>
            </a:r>
            <a:r>
              <a:rPr lang="pt-BR" sz="1500">
                <a:uFill>
                  <a:noFill/>
                </a:uFill>
                <a:latin typeface="Arial"/>
                <a:ea typeface="Arial"/>
                <a:cs typeface="Arial"/>
                <a:sym typeface="Arial"/>
                <a:hlinkClick r:id="rId6"/>
              </a:rPr>
              <a:t>criptografada</a:t>
            </a:r>
            <a:r>
              <a:rPr lang="pt-BR" sz="1500">
                <a:latin typeface="Arial"/>
                <a:ea typeface="Arial"/>
                <a:cs typeface="Arial"/>
                <a:sym typeface="Arial"/>
              </a:rPr>
              <a:t>) por usuário.</a:t>
            </a:r>
            <a:r>
              <a:rPr baseline="30000" lang="pt-BR" sz="1500">
                <a:uFill>
                  <a:noFill/>
                </a:uFill>
                <a:latin typeface="Arial"/>
                <a:ea typeface="Arial"/>
                <a:cs typeface="Arial"/>
                <a:sym typeface="Arial"/>
                <a:hlinkClick r:id="rId7"/>
              </a:rPr>
              <a:t>[1]</a:t>
            </a:r>
            <a:endParaRPr sz="15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Ansible</a:t>
            </a:r>
            <a:endParaRPr/>
          </a:p>
        </p:txBody>
      </p:sp>
      <p:sp>
        <p:nvSpPr>
          <p:cNvPr id="844" name="Google Shape;844;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500"/>
              </a:spcBef>
              <a:spcAft>
                <a:spcPts val="0"/>
              </a:spcAft>
              <a:buNone/>
            </a:pPr>
            <a:r>
              <a:rPr b="1" lang="pt-BR" sz="1050">
                <a:latin typeface="Arial"/>
                <a:ea typeface="Arial"/>
                <a:cs typeface="Arial"/>
                <a:sym typeface="Arial"/>
              </a:rPr>
              <a:t>Ansible</a:t>
            </a:r>
            <a:r>
              <a:rPr lang="pt-BR" sz="1050">
                <a:latin typeface="Arial"/>
                <a:ea typeface="Arial"/>
                <a:cs typeface="Arial"/>
                <a:sym typeface="Arial"/>
              </a:rPr>
              <a:t> é uma ferramenta de TI de </a:t>
            </a:r>
            <a:r>
              <a:rPr lang="pt-BR" sz="1050">
                <a:uFill>
                  <a:noFill/>
                </a:uFill>
                <a:latin typeface="Arial"/>
                <a:ea typeface="Arial"/>
                <a:cs typeface="Arial"/>
                <a:sym typeface="Arial"/>
                <a:hlinkClick r:id="rId3"/>
              </a:rPr>
              <a:t>código aberto</a:t>
            </a:r>
            <a:r>
              <a:rPr lang="pt-BR" sz="1050">
                <a:latin typeface="Arial"/>
                <a:ea typeface="Arial"/>
                <a:cs typeface="Arial"/>
                <a:sym typeface="Arial"/>
              </a:rPr>
              <a:t> para gerenciar, automatizar, configurar servidores (</a:t>
            </a:r>
            <a:r>
              <a:rPr lang="pt-BR" sz="1050">
                <a:uFill>
                  <a:noFill/>
                </a:uFill>
                <a:latin typeface="Arial"/>
                <a:ea typeface="Arial"/>
                <a:cs typeface="Arial"/>
                <a:sym typeface="Arial"/>
                <a:hlinkClick r:id="rId4"/>
              </a:rPr>
              <a:t>tipo Unix</a:t>
            </a:r>
            <a:r>
              <a:rPr lang="pt-BR" sz="1050">
                <a:latin typeface="Arial"/>
                <a:ea typeface="Arial"/>
                <a:cs typeface="Arial"/>
                <a:sym typeface="Arial"/>
              </a:rPr>
              <a:t> e </a:t>
            </a:r>
            <a:r>
              <a:rPr lang="pt-BR" sz="1050">
                <a:uFill>
                  <a:noFill/>
                </a:uFill>
                <a:latin typeface="Arial"/>
                <a:ea typeface="Arial"/>
                <a:cs typeface="Arial"/>
                <a:sym typeface="Arial"/>
                <a:hlinkClick r:id="rId5"/>
              </a:rPr>
              <a:t>Microsoft Windows</a:t>
            </a:r>
            <a:r>
              <a:rPr lang="pt-BR" sz="1050">
                <a:latin typeface="Arial"/>
                <a:ea typeface="Arial"/>
                <a:cs typeface="Arial"/>
                <a:sym typeface="Arial"/>
              </a:rPr>
              <a:t>) e, </a:t>
            </a:r>
            <a:r>
              <a:rPr lang="pt-BR" sz="1050">
                <a:uFill>
                  <a:noFill/>
                </a:uFill>
                <a:latin typeface="Arial"/>
                <a:ea typeface="Arial"/>
                <a:cs typeface="Arial"/>
                <a:sym typeface="Arial"/>
                <a:hlinkClick r:id="rId6"/>
              </a:rPr>
              <a:t>implantar aplicativos</a:t>
            </a:r>
            <a:r>
              <a:rPr lang="pt-BR" sz="1050">
                <a:latin typeface="Arial"/>
                <a:ea typeface="Arial"/>
                <a:cs typeface="Arial"/>
                <a:sym typeface="Arial"/>
              </a:rPr>
              <a:t>, a partir de uma localização central (normalmente de um sistema Unix). Ele inclui sua própria </a:t>
            </a:r>
            <a:r>
              <a:rPr lang="pt-BR" sz="1050">
                <a:uFill>
                  <a:noFill/>
                </a:uFill>
                <a:latin typeface="Arial"/>
                <a:ea typeface="Arial"/>
                <a:cs typeface="Arial"/>
                <a:sym typeface="Arial"/>
                <a:hlinkClick r:id="rId7"/>
              </a:rPr>
              <a:t>linguagem declarativa</a:t>
            </a:r>
            <a:r>
              <a:rPr lang="pt-BR" sz="1050">
                <a:latin typeface="Arial"/>
                <a:ea typeface="Arial"/>
                <a:cs typeface="Arial"/>
                <a:sym typeface="Arial"/>
              </a:rPr>
              <a:t> para descrever a </a:t>
            </a:r>
            <a:r>
              <a:rPr lang="pt-BR" sz="1050">
                <a:uFill>
                  <a:noFill/>
                </a:uFill>
                <a:latin typeface="Arial"/>
                <a:ea typeface="Arial"/>
                <a:cs typeface="Arial"/>
                <a:sym typeface="Arial"/>
                <a:hlinkClick r:id="rId8"/>
              </a:rPr>
              <a:t>configuração do sistema</a:t>
            </a:r>
            <a:r>
              <a:rPr lang="pt-BR" sz="1050">
                <a:latin typeface="Arial"/>
                <a:ea typeface="Arial"/>
                <a:cs typeface="Arial"/>
                <a:sym typeface="Arial"/>
              </a:rPr>
              <a:t>. O Ansible foi desenvolvido por Michael DeHaan e adquirido pela </a:t>
            </a:r>
            <a:r>
              <a:rPr lang="pt-BR" sz="1050">
                <a:uFill>
                  <a:noFill/>
                </a:uFill>
                <a:latin typeface="Arial"/>
                <a:ea typeface="Arial"/>
                <a:cs typeface="Arial"/>
                <a:sym typeface="Arial"/>
                <a:hlinkClick r:id="rId9"/>
              </a:rPr>
              <a:t>Red Hat</a:t>
            </a:r>
            <a:r>
              <a:rPr lang="pt-BR" sz="1050">
                <a:latin typeface="Arial"/>
                <a:ea typeface="Arial"/>
                <a:cs typeface="Arial"/>
                <a:sym typeface="Arial"/>
              </a:rPr>
              <a:t> em 2015.</a:t>
            </a:r>
            <a:endParaRPr sz="1050">
              <a:latin typeface="Arial"/>
              <a:ea typeface="Arial"/>
              <a:cs typeface="Arial"/>
              <a:sym typeface="Arial"/>
            </a:endParaRPr>
          </a:p>
          <a:p>
            <a:pPr indent="0" lvl="0" marL="0" rtl="0" algn="l">
              <a:spcBef>
                <a:spcPts val="500"/>
              </a:spcBef>
              <a:spcAft>
                <a:spcPts val="0"/>
              </a:spcAft>
              <a:buNone/>
            </a:pPr>
            <a:r>
              <a:rPr lang="pt-BR" sz="1050">
                <a:latin typeface="Arial"/>
                <a:ea typeface="Arial"/>
                <a:cs typeface="Arial"/>
                <a:sym typeface="Arial"/>
              </a:rPr>
              <a:t>O Ansible </a:t>
            </a:r>
            <a:r>
              <a:rPr lang="pt-BR" sz="1050">
                <a:uFill>
                  <a:noFill/>
                </a:uFill>
                <a:latin typeface="Arial"/>
                <a:ea typeface="Arial"/>
                <a:cs typeface="Arial"/>
                <a:sym typeface="Arial"/>
                <a:hlinkClick r:id="rId10"/>
              </a:rPr>
              <a:t>não possui agente</a:t>
            </a:r>
            <a:r>
              <a:rPr lang="pt-BR" sz="1050">
                <a:latin typeface="Arial"/>
                <a:ea typeface="Arial"/>
                <a:cs typeface="Arial"/>
                <a:sym typeface="Arial"/>
              </a:rPr>
              <a:t>, conectando-se temporariamente (de um para muitos clientes) </a:t>
            </a:r>
            <a:r>
              <a:rPr lang="pt-BR" sz="1050">
                <a:uFill>
                  <a:noFill/>
                </a:uFill>
                <a:latin typeface="Arial"/>
                <a:ea typeface="Arial"/>
                <a:cs typeface="Arial"/>
                <a:sym typeface="Arial"/>
                <a:hlinkClick r:id="rId11"/>
              </a:rPr>
              <a:t>remotamente</a:t>
            </a:r>
            <a:r>
              <a:rPr lang="pt-BR" sz="1050">
                <a:latin typeface="Arial"/>
                <a:ea typeface="Arial"/>
                <a:cs typeface="Arial"/>
                <a:sym typeface="Arial"/>
              </a:rPr>
              <a:t> via </a:t>
            </a:r>
            <a:r>
              <a:rPr lang="pt-BR" sz="1050">
                <a:uFill>
                  <a:noFill/>
                </a:uFill>
                <a:latin typeface="Arial"/>
                <a:ea typeface="Arial"/>
                <a:cs typeface="Arial"/>
                <a:sym typeface="Arial"/>
                <a:hlinkClick r:id="rId12"/>
              </a:rPr>
              <a:t>SSH</a:t>
            </a:r>
            <a:r>
              <a:rPr lang="pt-BR" sz="1050">
                <a:latin typeface="Arial"/>
                <a:ea typeface="Arial"/>
                <a:cs typeface="Arial"/>
                <a:sym typeface="Arial"/>
              </a:rPr>
              <a:t> ou </a:t>
            </a:r>
            <a:r>
              <a:rPr lang="pt-BR" sz="1050">
                <a:uFill>
                  <a:noFill/>
                </a:uFill>
                <a:latin typeface="Arial"/>
                <a:ea typeface="Arial"/>
                <a:cs typeface="Arial"/>
                <a:sym typeface="Arial"/>
                <a:hlinkClick r:id="rId13"/>
              </a:rPr>
              <a:t>Windows Remote Management</a:t>
            </a:r>
            <a:r>
              <a:rPr lang="pt-BR" sz="1050">
                <a:latin typeface="Arial"/>
                <a:ea typeface="Arial"/>
                <a:cs typeface="Arial"/>
                <a:sym typeface="Arial"/>
              </a:rPr>
              <a:t> (permitindo a execução remota do </a:t>
            </a:r>
            <a:r>
              <a:rPr lang="pt-BR" sz="1050">
                <a:uFill>
                  <a:noFill/>
                </a:uFill>
                <a:latin typeface="Arial"/>
                <a:ea typeface="Arial"/>
                <a:cs typeface="Arial"/>
                <a:sym typeface="Arial"/>
                <a:hlinkClick r:id="rId14"/>
              </a:rPr>
              <a:t>PowerShell</a:t>
            </a:r>
            <a:r>
              <a:rPr lang="pt-BR" sz="1050">
                <a:latin typeface="Arial"/>
                <a:ea typeface="Arial"/>
                <a:cs typeface="Arial"/>
                <a:sym typeface="Arial"/>
              </a:rPr>
              <a:t>) para executar suas tarefas. É necessário somente ter o </a:t>
            </a:r>
            <a:r>
              <a:rPr lang="pt-BR" sz="1050">
                <a:uFill>
                  <a:noFill/>
                </a:uFill>
                <a:latin typeface="Arial"/>
                <a:ea typeface="Arial"/>
                <a:cs typeface="Arial"/>
                <a:sym typeface="Arial"/>
                <a:hlinkClick r:id="rId15"/>
              </a:rPr>
              <a:t>Python2</a:t>
            </a:r>
            <a:r>
              <a:rPr lang="pt-BR" sz="1050">
                <a:latin typeface="Arial"/>
                <a:ea typeface="Arial"/>
                <a:cs typeface="Arial"/>
                <a:sym typeface="Arial"/>
              </a:rPr>
              <a:t> instalado no cliente como único requisito.</a:t>
            </a:r>
            <a:endParaRPr baseline="30000" sz="1400" u="sng">
              <a:latin typeface="Arial"/>
              <a:ea typeface="Arial"/>
              <a:cs typeface="Arial"/>
              <a:sym typeface="Arial"/>
            </a:endParaRPr>
          </a:p>
          <a:p>
            <a:pPr indent="0" lvl="0" marL="0" rtl="0" algn="l">
              <a:spcBef>
                <a:spcPts val="500"/>
              </a:spcBef>
              <a:spcAft>
                <a:spcPts val="1200"/>
              </a:spcAft>
              <a:buNone/>
            </a:pPr>
            <a:r>
              <a:t/>
            </a:r>
            <a:endParaRPr b="1" i="1" sz="1050">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Ansible - instalação</a:t>
            </a:r>
            <a:endParaRPr/>
          </a:p>
        </p:txBody>
      </p:sp>
      <p:sp>
        <p:nvSpPr>
          <p:cNvPr id="850" name="Google Shape;850;p143"/>
          <p:cNvSpPr txBox="1"/>
          <p:nvPr>
            <p:ph idx="1" type="body"/>
          </p:nvPr>
        </p:nvSpPr>
        <p:spPr>
          <a:xfrm>
            <a:off x="1270450" y="9457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100" u="sng">
                <a:solidFill>
                  <a:schemeClr val="hlink"/>
                </a:solidFill>
                <a:latin typeface="Arial"/>
                <a:ea typeface="Arial"/>
                <a:cs typeface="Arial"/>
                <a:sym typeface="Arial"/>
                <a:hlinkClick r:id="rId3"/>
              </a:rPr>
              <a:t>https://docs.ansible.com/ansible/latest/installation_guide/intro_installation.html#installing-ansible-on-macos</a:t>
            </a:r>
            <a:endParaRPr sz="1100">
              <a:solidFill>
                <a:srgbClr val="000000"/>
              </a:solidFill>
              <a:latin typeface="Arial"/>
              <a:ea typeface="Arial"/>
              <a:cs typeface="Arial"/>
              <a:sym typeface="Arial"/>
            </a:endParaRPr>
          </a:p>
          <a:p>
            <a:pPr indent="0" lvl="0" marL="0" rtl="0" algn="l">
              <a:spcBef>
                <a:spcPts val="0"/>
              </a:spcBef>
              <a:spcAft>
                <a:spcPts val="0"/>
              </a:spcAft>
              <a:buNone/>
            </a:pPr>
            <a:r>
              <a:rPr lang="pt-BR" sz="1100" u="sng">
                <a:solidFill>
                  <a:schemeClr val="hlink"/>
                </a:solidFill>
                <a:latin typeface="Arial"/>
                <a:ea typeface="Arial"/>
                <a:cs typeface="Arial"/>
                <a:sym typeface="Arial"/>
                <a:hlinkClick r:id="rId4"/>
              </a:rPr>
              <a:t>https://hvops.com/articles/ansible-mac-osx/</a:t>
            </a:r>
            <a:endParaRPr sz="1100">
              <a:solidFill>
                <a:srgbClr val="000000"/>
              </a:solidFill>
              <a:latin typeface="Arial"/>
              <a:ea typeface="Arial"/>
              <a:cs typeface="Arial"/>
              <a:sym typeface="Arial"/>
            </a:endParaRPr>
          </a:p>
        </p:txBody>
      </p:sp>
      <p:pic>
        <p:nvPicPr>
          <p:cNvPr id="851" name="Google Shape;851;p143"/>
          <p:cNvPicPr preferRelativeResize="0"/>
          <p:nvPr/>
        </p:nvPicPr>
        <p:blipFill>
          <a:blip r:embed="rId5">
            <a:alphaModFix/>
          </a:blip>
          <a:stretch>
            <a:fillRect/>
          </a:stretch>
        </p:blipFill>
        <p:spPr>
          <a:xfrm>
            <a:off x="1360050" y="1432900"/>
            <a:ext cx="4777001" cy="3576502"/>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4"/>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comandos</a:t>
            </a:r>
            <a:endParaRPr/>
          </a:p>
        </p:txBody>
      </p:sp>
      <p:sp>
        <p:nvSpPr>
          <p:cNvPr id="857" name="Google Shape;857;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100">
                <a:latin typeface="Arial"/>
                <a:ea typeface="Arial"/>
                <a:cs typeface="Arial"/>
                <a:sym typeface="Arial"/>
              </a:rPr>
              <a:t>ansible-playbook -i hosts provisionar.yml -u ubuntu --private-key ../../id_rsa_treinamento</a:t>
            </a:r>
            <a:endParaRPr b="1" i="1" sz="1050">
              <a:latin typeface="Arial"/>
              <a:ea typeface="Arial"/>
              <a:cs typeface="Arial"/>
              <a:sym typeface="Arial"/>
            </a:endParaRPr>
          </a:p>
        </p:txBody>
      </p:sp>
      <p:pic>
        <p:nvPicPr>
          <p:cNvPr id="858" name="Google Shape;858;p144"/>
          <p:cNvPicPr preferRelativeResize="0"/>
          <p:nvPr/>
        </p:nvPicPr>
        <p:blipFill>
          <a:blip r:embed="rId3">
            <a:alphaModFix/>
          </a:blip>
          <a:stretch>
            <a:fillRect/>
          </a:stretch>
        </p:blipFill>
        <p:spPr>
          <a:xfrm>
            <a:off x="287600" y="2125425"/>
            <a:ext cx="8415698" cy="19231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5"/>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hosts </a:t>
            </a:r>
            <a:endParaRPr/>
          </a:p>
          <a:p>
            <a:pPr indent="0" lvl="0" marL="0" rtl="0" algn="ctr">
              <a:spcBef>
                <a:spcPts val="0"/>
              </a:spcBef>
              <a:spcAft>
                <a:spcPts val="0"/>
              </a:spcAft>
              <a:buNone/>
            </a:pPr>
            <a:r>
              <a:rPr lang="pt-BR" sz="1100"/>
              <a:t>Também podemos incluir múltiplos servidores na lista</a:t>
            </a:r>
            <a:endParaRPr sz="1100"/>
          </a:p>
        </p:txBody>
      </p:sp>
      <p:pic>
        <p:nvPicPr>
          <p:cNvPr id="864" name="Google Shape;864;p145"/>
          <p:cNvPicPr preferRelativeResize="0"/>
          <p:nvPr/>
        </p:nvPicPr>
        <p:blipFill>
          <a:blip r:embed="rId3">
            <a:alphaModFix/>
          </a:blip>
          <a:stretch>
            <a:fillRect/>
          </a:stretch>
        </p:blipFill>
        <p:spPr>
          <a:xfrm>
            <a:off x="152400" y="1460250"/>
            <a:ext cx="8839202" cy="298542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6"/>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provisionar.yml</a:t>
            </a:r>
            <a:endParaRPr/>
          </a:p>
          <a:p>
            <a:pPr indent="0" lvl="0" marL="0" rtl="0" algn="ctr">
              <a:spcBef>
                <a:spcPts val="0"/>
              </a:spcBef>
              <a:spcAft>
                <a:spcPts val="0"/>
              </a:spcAft>
              <a:buNone/>
            </a:pPr>
            <a:r>
              <a:rPr lang="pt-BR" sz="1100"/>
              <a:t>Como executar qualquer comando no servidor</a:t>
            </a:r>
            <a:endParaRPr sz="1100"/>
          </a:p>
        </p:txBody>
      </p:sp>
      <p:pic>
        <p:nvPicPr>
          <p:cNvPr id="870" name="Google Shape;870;p146"/>
          <p:cNvPicPr preferRelativeResize="0"/>
          <p:nvPr/>
        </p:nvPicPr>
        <p:blipFill>
          <a:blip r:embed="rId3">
            <a:alphaModFix/>
          </a:blip>
          <a:stretch>
            <a:fillRect/>
          </a:stretch>
        </p:blipFill>
        <p:spPr>
          <a:xfrm>
            <a:off x="152400" y="1534600"/>
            <a:ext cx="8839202" cy="279204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7"/>
          <p:cNvSpPr txBox="1"/>
          <p:nvPr>
            <p:ph type="title"/>
          </p:nvPr>
        </p:nvSpPr>
        <p:spPr>
          <a:xfrm>
            <a:off x="1108250" y="46810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Ansible - Depurando e buscando dados da variável de ambiente local</a:t>
            </a:r>
            <a:endParaRPr/>
          </a:p>
        </p:txBody>
      </p:sp>
      <p:pic>
        <p:nvPicPr>
          <p:cNvPr id="876" name="Google Shape;876;p147"/>
          <p:cNvPicPr preferRelativeResize="0"/>
          <p:nvPr/>
        </p:nvPicPr>
        <p:blipFill>
          <a:blip r:embed="rId3">
            <a:alphaModFix/>
          </a:blip>
          <a:stretch>
            <a:fillRect/>
          </a:stretch>
        </p:blipFill>
        <p:spPr>
          <a:xfrm>
            <a:off x="152400" y="1534600"/>
            <a:ext cx="8839204" cy="206737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8"/>
          <p:cNvSpPr txBox="1"/>
          <p:nvPr>
            <p:ph type="title"/>
          </p:nvPr>
        </p:nvSpPr>
        <p:spPr>
          <a:xfrm>
            <a:off x="1108250" y="46810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Ansible - Colocar dados em variável de ambiente</a:t>
            </a:r>
            <a:endParaRPr/>
          </a:p>
        </p:txBody>
      </p:sp>
      <p:pic>
        <p:nvPicPr>
          <p:cNvPr id="882" name="Google Shape;882;p148"/>
          <p:cNvPicPr preferRelativeResize="0"/>
          <p:nvPr/>
        </p:nvPicPr>
        <p:blipFill>
          <a:blip r:embed="rId3">
            <a:alphaModFix/>
          </a:blip>
          <a:stretch>
            <a:fillRect/>
          </a:stretch>
        </p:blipFill>
        <p:spPr>
          <a:xfrm>
            <a:off x="152400" y="1534600"/>
            <a:ext cx="8839203" cy="1563167"/>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49"/>
          <p:cNvSpPr txBox="1"/>
          <p:nvPr>
            <p:ph type="title"/>
          </p:nvPr>
        </p:nvSpPr>
        <p:spPr>
          <a:xfrm>
            <a:off x="1108250" y="46810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Ansible - Crontab</a:t>
            </a:r>
            <a:endParaRPr/>
          </a:p>
          <a:p>
            <a:pPr indent="0" lvl="0" marL="0" rtl="0" algn="ctr">
              <a:spcBef>
                <a:spcPts val="0"/>
              </a:spcBef>
              <a:spcAft>
                <a:spcPts val="0"/>
              </a:spcAft>
              <a:buNone/>
            </a:pPr>
            <a:r>
              <a:rPr lang="pt-BR" sz="1100" u="sng">
                <a:solidFill>
                  <a:schemeClr val="hlink"/>
                </a:solidFill>
                <a:hlinkClick r:id="rId3"/>
              </a:rPr>
              <a:t>https://docs.ansible.com/ansible/latest/collections/ansible/builtin/cron_module.html</a:t>
            </a:r>
            <a:endParaRPr sz="1100"/>
          </a:p>
          <a:p>
            <a:pPr indent="0" lvl="0" marL="0" rtl="0" algn="ctr">
              <a:spcBef>
                <a:spcPts val="0"/>
              </a:spcBef>
              <a:spcAft>
                <a:spcPts val="0"/>
              </a:spcAft>
              <a:buNone/>
            </a:pPr>
            <a:r>
              <a:t/>
            </a:r>
            <a:endParaRPr sz="1100"/>
          </a:p>
        </p:txBody>
      </p:sp>
      <p:pic>
        <p:nvPicPr>
          <p:cNvPr id="888" name="Google Shape;888;p149"/>
          <p:cNvPicPr preferRelativeResize="0"/>
          <p:nvPr/>
        </p:nvPicPr>
        <p:blipFill>
          <a:blip r:embed="rId4">
            <a:alphaModFix/>
          </a:blip>
          <a:stretch>
            <a:fillRect/>
          </a:stretch>
        </p:blipFill>
        <p:spPr>
          <a:xfrm>
            <a:off x="152400" y="1534600"/>
            <a:ext cx="8839198" cy="3336459"/>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50"/>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rodar como sudo</a:t>
            </a:r>
            <a:endParaRPr/>
          </a:p>
        </p:txBody>
      </p:sp>
      <p:pic>
        <p:nvPicPr>
          <p:cNvPr id="894" name="Google Shape;894;p150"/>
          <p:cNvPicPr preferRelativeResize="0"/>
          <p:nvPr/>
        </p:nvPicPr>
        <p:blipFill>
          <a:blip r:embed="rId3">
            <a:alphaModFix/>
          </a:blip>
          <a:stretch>
            <a:fillRect/>
          </a:stretch>
        </p:blipFill>
        <p:spPr>
          <a:xfrm>
            <a:off x="152400" y="1534600"/>
            <a:ext cx="8839202" cy="301561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1"/>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faz apt-get update</a:t>
            </a:r>
            <a:endParaRPr/>
          </a:p>
        </p:txBody>
      </p:sp>
      <p:pic>
        <p:nvPicPr>
          <p:cNvPr id="900" name="Google Shape;900;p151"/>
          <p:cNvPicPr preferRelativeResize="0"/>
          <p:nvPr/>
        </p:nvPicPr>
        <p:blipFill>
          <a:blip r:embed="rId3">
            <a:alphaModFix/>
          </a:blip>
          <a:stretch>
            <a:fillRect/>
          </a:stretch>
        </p:blipFill>
        <p:spPr>
          <a:xfrm>
            <a:off x="1435363" y="1264250"/>
            <a:ext cx="6273263" cy="3456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6"/>
          <p:cNvPicPr preferRelativeResize="0"/>
          <p:nvPr/>
        </p:nvPicPr>
        <p:blipFill>
          <a:blip r:embed="rId3">
            <a:alphaModFix/>
          </a:blip>
          <a:stretch>
            <a:fillRect/>
          </a:stretch>
        </p:blipFill>
        <p:spPr>
          <a:xfrm>
            <a:off x="510113" y="742288"/>
            <a:ext cx="8123774" cy="365892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2"/>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instala múltiplos processos</a:t>
            </a:r>
            <a:endParaRPr/>
          </a:p>
        </p:txBody>
      </p:sp>
      <p:pic>
        <p:nvPicPr>
          <p:cNvPr id="906" name="Google Shape;906;p152"/>
          <p:cNvPicPr preferRelativeResize="0"/>
          <p:nvPr/>
        </p:nvPicPr>
        <p:blipFill>
          <a:blip r:embed="rId3">
            <a:alphaModFix/>
          </a:blip>
          <a:stretch>
            <a:fillRect/>
          </a:stretch>
        </p:blipFill>
        <p:spPr>
          <a:xfrm>
            <a:off x="186200" y="1382200"/>
            <a:ext cx="8669959" cy="34565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3"/>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download de projetos</a:t>
            </a:r>
            <a:endParaRPr/>
          </a:p>
        </p:txBody>
      </p:sp>
      <p:pic>
        <p:nvPicPr>
          <p:cNvPr id="912" name="Google Shape;912;p153"/>
          <p:cNvPicPr preferRelativeResize="0"/>
          <p:nvPr/>
        </p:nvPicPr>
        <p:blipFill>
          <a:blip r:embed="rId3">
            <a:alphaModFix/>
          </a:blip>
          <a:stretch>
            <a:fillRect/>
          </a:stretch>
        </p:blipFill>
        <p:spPr>
          <a:xfrm>
            <a:off x="152400" y="1534600"/>
            <a:ext cx="8839202" cy="166220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descompactação</a:t>
            </a:r>
            <a:endParaRPr/>
          </a:p>
        </p:txBody>
      </p:sp>
      <p:pic>
        <p:nvPicPr>
          <p:cNvPr id="918" name="Google Shape;918;p154"/>
          <p:cNvPicPr preferRelativeResize="0"/>
          <p:nvPr/>
        </p:nvPicPr>
        <p:blipFill>
          <a:blip r:embed="rId3">
            <a:alphaModFix/>
          </a:blip>
          <a:stretch>
            <a:fillRect/>
          </a:stretch>
        </p:blipFill>
        <p:spPr>
          <a:xfrm>
            <a:off x="152400" y="1534600"/>
            <a:ext cx="8839201" cy="2063627"/>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5"/>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copiando dados</a:t>
            </a:r>
            <a:endParaRPr/>
          </a:p>
        </p:txBody>
      </p:sp>
      <p:pic>
        <p:nvPicPr>
          <p:cNvPr id="924" name="Google Shape;924;p155"/>
          <p:cNvPicPr preferRelativeResize="0"/>
          <p:nvPr/>
        </p:nvPicPr>
        <p:blipFill>
          <a:blip r:embed="rId3">
            <a:alphaModFix/>
          </a:blip>
          <a:stretch>
            <a:fillRect/>
          </a:stretch>
        </p:blipFill>
        <p:spPr>
          <a:xfrm>
            <a:off x="152400" y="1534600"/>
            <a:ext cx="8839199" cy="193252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6"/>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alterando arquivos</a:t>
            </a:r>
            <a:endParaRPr/>
          </a:p>
        </p:txBody>
      </p:sp>
      <p:pic>
        <p:nvPicPr>
          <p:cNvPr id="930" name="Google Shape;930;p156"/>
          <p:cNvPicPr preferRelativeResize="0"/>
          <p:nvPr/>
        </p:nvPicPr>
        <p:blipFill>
          <a:blip r:embed="rId3">
            <a:alphaModFix/>
          </a:blip>
          <a:stretch>
            <a:fillRect/>
          </a:stretch>
        </p:blipFill>
        <p:spPr>
          <a:xfrm>
            <a:off x="152400" y="1534600"/>
            <a:ext cx="8839202" cy="2177942"/>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7"/>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alterando dados no apache</a:t>
            </a:r>
            <a:endParaRPr/>
          </a:p>
        </p:txBody>
      </p:sp>
      <p:pic>
        <p:nvPicPr>
          <p:cNvPr id="936" name="Google Shape;936;p157"/>
          <p:cNvPicPr preferRelativeResize="0"/>
          <p:nvPr/>
        </p:nvPicPr>
        <p:blipFill>
          <a:blip r:embed="rId3">
            <a:alphaModFix/>
          </a:blip>
          <a:stretch>
            <a:fillRect/>
          </a:stretch>
        </p:blipFill>
        <p:spPr>
          <a:xfrm>
            <a:off x="619913" y="2832325"/>
            <a:ext cx="7904176" cy="1860550"/>
          </a:xfrm>
          <a:prstGeom prst="rect">
            <a:avLst/>
          </a:prstGeom>
          <a:noFill/>
          <a:ln>
            <a:noFill/>
          </a:ln>
        </p:spPr>
      </p:pic>
      <p:pic>
        <p:nvPicPr>
          <p:cNvPr id="937" name="Google Shape;937;p157"/>
          <p:cNvPicPr preferRelativeResize="0"/>
          <p:nvPr/>
        </p:nvPicPr>
        <p:blipFill>
          <a:blip r:embed="rId4">
            <a:alphaModFix/>
          </a:blip>
          <a:stretch>
            <a:fillRect/>
          </a:stretch>
        </p:blipFill>
        <p:spPr>
          <a:xfrm>
            <a:off x="1779900" y="1217275"/>
            <a:ext cx="5526449" cy="14773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levanta serviços mysql</a:t>
            </a:r>
            <a:endParaRPr/>
          </a:p>
        </p:txBody>
      </p:sp>
      <p:pic>
        <p:nvPicPr>
          <p:cNvPr id="943" name="Google Shape;943;p158"/>
          <p:cNvPicPr preferRelativeResize="0"/>
          <p:nvPr/>
        </p:nvPicPr>
        <p:blipFill>
          <a:blip r:embed="rId3">
            <a:alphaModFix/>
          </a:blip>
          <a:stretch>
            <a:fillRect/>
          </a:stretch>
        </p:blipFill>
        <p:spPr>
          <a:xfrm>
            <a:off x="1037800" y="1061475"/>
            <a:ext cx="7481443" cy="34565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59"/>
          <p:cNvSpPr txBox="1"/>
          <p:nvPr>
            <p:ph type="title"/>
          </p:nvPr>
        </p:nvSpPr>
        <p:spPr>
          <a:xfrm>
            <a:off x="1108250" y="468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Ansible - instalar novo tema WP</a:t>
            </a:r>
            <a:endParaRPr/>
          </a:p>
        </p:txBody>
      </p:sp>
      <p:pic>
        <p:nvPicPr>
          <p:cNvPr id="949" name="Google Shape;949;p159"/>
          <p:cNvPicPr preferRelativeResize="0"/>
          <p:nvPr/>
        </p:nvPicPr>
        <p:blipFill>
          <a:blip r:embed="rId3">
            <a:alphaModFix/>
          </a:blip>
          <a:stretch>
            <a:fillRect/>
          </a:stretch>
        </p:blipFill>
        <p:spPr>
          <a:xfrm>
            <a:off x="152400" y="1534600"/>
            <a:ext cx="8839201" cy="259658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p160"/>
          <p:cNvPicPr preferRelativeResize="0"/>
          <p:nvPr/>
        </p:nvPicPr>
        <p:blipFill>
          <a:blip r:embed="rId3">
            <a:alphaModFix/>
          </a:blip>
          <a:stretch>
            <a:fillRect/>
          </a:stretch>
        </p:blipFill>
        <p:spPr>
          <a:xfrm>
            <a:off x="360313" y="674829"/>
            <a:ext cx="8423372" cy="379385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161"/>
          <p:cNvPicPr preferRelativeResize="0"/>
          <p:nvPr/>
        </p:nvPicPr>
        <p:blipFill>
          <a:blip r:embed="rId3">
            <a:alphaModFix/>
          </a:blip>
          <a:stretch>
            <a:fillRect/>
          </a:stretch>
        </p:blipFill>
        <p:spPr>
          <a:xfrm>
            <a:off x="441438" y="711363"/>
            <a:ext cx="8261124" cy="3720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7"/>
          <p:cNvSpPr txBox="1"/>
          <p:nvPr>
            <p:ph type="title"/>
          </p:nvPr>
        </p:nvSpPr>
        <p:spPr>
          <a:xfrm>
            <a:off x="311700" y="161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IP</a:t>
            </a:r>
            <a:endParaRPr/>
          </a:p>
          <a:p>
            <a:pPr indent="0" lvl="0" marL="0" rtl="0" algn="ctr">
              <a:spcBef>
                <a:spcPts val="0"/>
              </a:spcBef>
              <a:spcAft>
                <a:spcPts val="0"/>
              </a:spcAft>
              <a:buNone/>
            </a:pPr>
            <a:r>
              <a:rPr lang="pt-BR" sz="1100" u="sng">
                <a:solidFill>
                  <a:schemeClr val="hlink"/>
                </a:solidFill>
                <a:hlinkClick r:id="rId3"/>
              </a:rPr>
              <a:t>https://pt.m.wikipedia.org/wiki/Endere%C3%A7o_IP</a:t>
            </a:r>
            <a:endParaRPr sz="1100"/>
          </a:p>
          <a:p>
            <a:pPr indent="0" lvl="0" marL="0" rtl="0" algn="ctr">
              <a:spcBef>
                <a:spcPts val="0"/>
              </a:spcBef>
              <a:spcAft>
                <a:spcPts val="0"/>
              </a:spcAft>
              <a:buNone/>
            </a:pPr>
            <a:r>
              <a:t/>
            </a:r>
            <a:endParaRPr/>
          </a:p>
        </p:txBody>
      </p:sp>
      <p:sp>
        <p:nvSpPr>
          <p:cNvPr id="134" name="Google Shape;134;p27"/>
          <p:cNvSpPr txBox="1"/>
          <p:nvPr>
            <p:ph idx="1" type="body"/>
          </p:nvPr>
        </p:nvSpPr>
        <p:spPr>
          <a:xfrm>
            <a:off x="261750" y="869325"/>
            <a:ext cx="8520600" cy="411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500"/>
              <a:t>Um Endereço de Protocolo da Internet (Endereço IP), do inglês Internet Protocol address (IP address), é um rótulo numérico atribuído a cada dispositivo (computador, impressora, smartphone etc.) conectado a uma rede de computadores que utiliza o Protocolo de Internet para comunicação.[1] Um endereço IP serve a duas funções principais: identificação de interface de hospedeiro ou de rede e endereçamento de localização.</a:t>
            </a:r>
            <a:endParaRPr sz="1500"/>
          </a:p>
          <a:p>
            <a:pPr indent="0" lvl="0" marL="0" rtl="0" algn="l">
              <a:spcBef>
                <a:spcPts val="1200"/>
              </a:spcBef>
              <a:spcAft>
                <a:spcPts val="1200"/>
              </a:spcAft>
              <a:buNone/>
            </a:pPr>
            <a:r>
              <a:t/>
            </a:r>
            <a:endParaRPr sz="15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Docker</a:t>
            </a:r>
            <a:endParaRPr/>
          </a:p>
        </p:txBody>
      </p:sp>
      <p:sp>
        <p:nvSpPr>
          <p:cNvPr id="965" name="Google Shape;965;p1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1050">
                <a:latin typeface="Arial"/>
                <a:ea typeface="Arial"/>
                <a:cs typeface="Arial"/>
                <a:sym typeface="Arial"/>
              </a:rPr>
              <a:t>Docker</a:t>
            </a:r>
            <a:r>
              <a:rPr lang="pt-BR" sz="1050">
                <a:latin typeface="Arial"/>
                <a:ea typeface="Arial"/>
                <a:cs typeface="Arial"/>
                <a:sym typeface="Arial"/>
              </a:rPr>
              <a:t> é um conjunto de produtos de </a:t>
            </a:r>
            <a:r>
              <a:rPr lang="pt-BR" sz="1050">
                <a:uFill>
                  <a:noFill/>
                </a:uFill>
                <a:latin typeface="Arial"/>
                <a:ea typeface="Arial"/>
                <a:cs typeface="Arial"/>
                <a:sym typeface="Arial"/>
                <a:hlinkClick r:id="rId3"/>
              </a:rPr>
              <a:t>plataforma como serviço</a:t>
            </a:r>
            <a:r>
              <a:rPr lang="pt-BR" sz="1050">
                <a:latin typeface="Arial"/>
                <a:ea typeface="Arial"/>
                <a:cs typeface="Arial"/>
                <a:sym typeface="Arial"/>
              </a:rPr>
              <a:t> (PaaS) que usam </a:t>
            </a:r>
            <a:r>
              <a:rPr lang="pt-BR" sz="1050">
                <a:uFill>
                  <a:noFill/>
                </a:uFill>
                <a:latin typeface="Arial"/>
                <a:ea typeface="Arial"/>
                <a:cs typeface="Arial"/>
                <a:sym typeface="Arial"/>
                <a:hlinkClick r:id="rId4"/>
              </a:rPr>
              <a:t>virtualização de nível de sistema operacional</a:t>
            </a:r>
            <a:r>
              <a:rPr lang="pt-BR" sz="1050">
                <a:latin typeface="Arial"/>
                <a:ea typeface="Arial"/>
                <a:cs typeface="Arial"/>
                <a:sym typeface="Arial"/>
              </a:rPr>
              <a:t> para entregar software em pacotes chamados contêineres. Os contêineres são isolados uns dos outros e agrupam seus próprios softwares, </a:t>
            </a:r>
            <a:r>
              <a:rPr lang="pt-BR" sz="1050">
                <a:uFill>
                  <a:noFill/>
                </a:uFill>
                <a:latin typeface="Arial"/>
                <a:ea typeface="Arial"/>
                <a:cs typeface="Arial"/>
                <a:sym typeface="Arial"/>
                <a:hlinkClick r:id="rId5"/>
              </a:rPr>
              <a:t>bibliotecas</a:t>
            </a:r>
            <a:r>
              <a:rPr lang="pt-BR" sz="1050">
                <a:latin typeface="Arial"/>
                <a:ea typeface="Arial"/>
                <a:cs typeface="Arial"/>
                <a:sym typeface="Arial"/>
              </a:rPr>
              <a:t> e arquivos de configuração. Eles podem se comunicar uns com os outros por meio de canais bem definidos. Todos os contêineres são executados por um único </a:t>
            </a:r>
            <a:r>
              <a:rPr lang="pt-BR" sz="1050">
                <a:uFill>
                  <a:noFill/>
                </a:uFill>
                <a:latin typeface="Arial"/>
                <a:ea typeface="Arial"/>
                <a:cs typeface="Arial"/>
                <a:sym typeface="Arial"/>
                <a:hlinkClick r:id="rId6"/>
              </a:rPr>
              <a:t>kernel do sistema operacional</a:t>
            </a:r>
            <a:r>
              <a:rPr lang="pt-BR" sz="1050">
                <a:latin typeface="Arial"/>
                <a:ea typeface="Arial"/>
                <a:cs typeface="Arial"/>
                <a:sym typeface="Arial"/>
              </a:rPr>
              <a:t> e, portanto, usam menos recursos do que as </a:t>
            </a:r>
            <a:r>
              <a:rPr lang="pt-BR" sz="1050">
                <a:uFill>
                  <a:noFill/>
                </a:uFill>
                <a:latin typeface="Arial"/>
                <a:ea typeface="Arial"/>
                <a:cs typeface="Arial"/>
                <a:sym typeface="Arial"/>
                <a:hlinkClick r:id="rId7"/>
              </a:rPr>
              <a:t>máquinas virtuais</a:t>
            </a:r>
            <a:r>
              <a:rPr lang="pt-BR" sz="1050">
                <a:latin typeface="Arial"/>
                <a:ea typeface="Arial"/>
                <a:cs typeface="Arial"/>
                <a:sym typeface="Arial"/>
              </a:rPr>
              <a:t>.</a:t>
            </a:r>
            <a:endParaRPr sz="1050">
              <a:latin typeface="Arial"/>
              <a:ea typeface="Arial"/>
              <a:cs typeface="Arial"/>
              <a:sym typeface="Arial"/>
            </a:endParaRPr>
          </a:p>
          <a:p>
            <a:pPr indent="0" lvl="0" marL="0" rtl="0" algn="l">
              <a:spcBef>
                <a:spcPts val="1200"/>
              </a:spcBef>
              <a:spcAft>
                <a:spcPts val="0"/>
              </a:spcAft>
              <a:buNone/>
            </a:pPr>
            <a:r>
              <a:t/>
            </a:r>
            <a:endParaRPr sz="1050">
              <a:latin typeface="Arial"/>
              <a:ea typeface="Arial"/>
              <a:cs typeface="Arial"/>
              <a:sym typeface="Arial"/>
            </a:endParaRPr>
          </a:p>
          <a:p>
            <a:pPr indent="0" lvl="0" marL="0" rtl="0" algn="l">
              <a:spcBef>
                <a:spcPts val="1200"/>
              </a:spcBef>
              <a:spcAft>
                <a:spcPts val="0"/>
              </a:spcAft>
              <a:buNone/>
            </a:pPr>
            <a:r>
              <a:rPr lang="pt-BR" sz="1050">
                <a:latin typeface="Arial"/>
                <a:ea typeface="Arial"/>
                <a:cs typeface="Arial"/>
                <a:sym typeface="Arial"/>
              </a:rPr>
              <a:t>Para simular: </a:t>
            </a:r>
            <a:br>
              <a:rPr lang="pt-BR" sz="1050">
                <a:latin typeface="Arial"/>
                <a:ea typeface="Arial"/>
                <a:cs typeface="Arial"/>
                <a:sym typeface="Arial"/>
              </a:rPr>
            </a:br>
            <a:r>
              <a:rPr lang="pt-BR" sz="1050" u="sng">
                <a:solidFill>
                  <a:schemeClr val="hlink"/>
                </a:solidFill>
                <a:latin typeface="Arial"/>
                <a:ea typeface="Arial"/>
                <a:cs typeface="Arial"/>
                <a:sym typeface="Arial"/>
                <a:hlinkClick r:id="rId8"/>
              </a:rPr>
              <a:t>https://labs.play-with-docker.com/</a:t>
            </a:r>
            <a:endParaRPr sz="1050">
              <a:latin typeface="Arial"/>
              <a:ea typeface="Arial"/>
              <a:cs typeface="Arial"/>
              <a:sym typeface="Arial"/>
            </a:endParaRPr>
          </a:p>
          <a:p>
            <a:pPr indent="0" lvl="0" marL="0" rtl="0" algn="l">
              <a:spcBef>
                <a:spcPts val="1200"/>
              </a:spcBef>
              <a:spcAft>
                <a:spcPts val="1200"/>
              </a:spcAft>
              <a:buNone/>
            </a:pPr>
            <a:r>
              <a:t/>
            </a:r>
            <a:endParaRPr sz="1050">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Docker Hub</a:t>
            </a:r>
            <a:endParaRPr/>
          </a:p>
          <a:p>
            <a:pPr indent="0" lvl="0" marL="0" rtl="0" algn="ctr">
              <a:spcBef>
                <a:spcPts val="0"/>
              </a:spcBef>
              <a:spcAft>
                <a:spcPts val="0"/>
              </a:spcAft>
              <a:buNone/>
            </a:pPr>
            <a:r>
              <a:rPr lang="pt-BR"/>
              <a:t>Crie sua conta no hub.docker.com</a:t>
            </a:r>
            <a:endParaRPr/>
          </a:p>
        </p:txBody>
      </p:sp>
      <p:pic>
        <p:nvPicPr>
          <p:cNvPr id="971" name="Google Shape;971;p163"/>
          <p:cNvPicPr preferRelativeResize="0"/>
          <p:nvPr/>
        </p:nvPicPr>
        <p:blipFill>
          <a:blip r:embed="rId3">
            <a:alphaModFix/>
          </a:blip>
          <a:stretch>
            <a:fillRect/>
          </a:stretch>
        </p:blipFill>
        <p:spPr>
          <a:xfrm>
            <a:off x="925038" y="1358875"/>
            <a:ext cx="7783834" cy="35308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Instale o docker</a:t>
            </a:r>
            <a:endParaRPr/>
          </a:p>
          <a:p>
            <a:pPr indent="0" lvl="0" marL="0" rtl="0" algn="ctr">
              <a:lnSpc>
                <a:spcPct val="115000"/>
              </a:lnSpc>
              <a:spcBef>
                <a:spcPts val="0"/>
              </a:spcBef>
              <a:spcAft>
                <a:spcPts val="0"/>
              </a:spcAft>
              <a:buNone/>
            </a:pPr>
            <a:r>
              <a:rPr lang="pt-BR" sz="1100" u="sng">
                <a:solidFill>
                  <a:schemeClr val="hlink"/>
                </a:solidFill>
                <a:latin typeface="Arial"/>
                <a:ea typeface="Arial"/>
                <a:cs typeface="Arial"/>
                <a:sym typeface="Arial"/>
                <a:hlinkClick r:id="rId3"/>
              </a:rPr>
              <a:t>https://docs.docker.com/docker-for-windows/install/</a:t>
            </a:r>
            <a:endParaRPr sz="1100">
              <a:latin typeface="Arial"/>
              <a:ea typeface="Arial"/>
              <a:cs typeface="Arial"/>
              <a:sym typeface="Arial"/>
            </a:endParaRPr>
          </a:p>
          <a:p>
            <a:pPr indent="0" lvl="0" marL="0" rtl="0" algn="ctr">
              <a:lnSpc>
                <a:spcPct val="115000"/>
              </a:lnSpc>
              <a:spcBef>
                <a:spcPts val="0"/>
              </a:spcBef>
              <a:spcAft>
                <a:spcPts val="0"/>
              </a:spcAft>
              <a:buNone/>
            </a:pPr>
            <a:r>
              <a:rPr lang="pt-BR" sz="1100" u="sng">
                <a:solidFill>
                  <a:schemeClr val="hlink"/>
                </a:solidFill>
                <a:latin typeface="Arial"/>
                <a:ea typeface="Arial"/>
                <a:cs typeface="Arial"/>
                <a:sym typeface="Arial"/>
                <a:hlinkClick r:id="rId4"/>
              </a:rPr>
              <a:t>https://docs.docker.com/docker-for-mac/install/</a:t>
            </a:r>
            <a:endParaRPr sz="1100">
              <a:latin typeface="Arial"/>
              <a:ea typeface="Arial"/>
              <a:cs typeface="Arial"/>
              <a:sym typeface="Arial"/>
            </a:endParaRPr>
          </a:p>
          <a:p>
            <a:pPr indent="0" lvl="0" marL="0" rtl="0" algn="ctr">
              <a:lnSpc>
                <a:spcPct val="115000"/>
              </a:lnSpc>
              <a:spcBef>
                <a:spcPts val="0"/>
              </a:spcBef>
              <a:spcAft>
                <a:spcPts val="0"/>
              </a:spcAft>
              <a:buNone/>
            </a:pPr>
            <a:r>
              <a:rPr lang="pt-BR" sz="1100">
                <a:latin typeface="Arial"/>
                <a:ea typeface="Arial"/>
                <a:cs typeface="Arial"/>
                <a:sym typeface="Arial"/>
              </a:rPr>
              <a:t>curl -fsSL https://get.docker.com | bash</a:t>
            </a:r>
            <a:endParaRPr sz="1100">
              <a:latin typeface="Arial"/>
              <a:ea typeface="Arial"/>
              <a:cs typeface="Arial"/>
              <a:sym typeface="Arial"/>
            </a:endParaRPr>
          </a:p>
          <a:p>
            <a:pPr indent="0" lvl="0" marL="0" rtl="0" algn="ctr">
              <a:lnSpc>
                <a:spcPct val="115000"/>
              </a:lnSpc>
              <a:spcBef>
                <a:spcPts val="0"/>
              </a:spcBef>
              <a:spcAft>
                <a:spcPts val="0"/>
              </a:spcAft>
              <a:buNone/>
            </a:pPr>
            <a:r>
              <a:t/>
            </a:r>
            <a:endParaRPr sz="1100">
              <a:latin typeface="Arial"/>
              <a:ea typeface="Arial"/>
              <a:cs typeface="Arial"/>
              <a:sym typeface="Arial"/>
            </a:endParaRPr>
          </a:p>
          <a:p>
            <a:pPr indent="0" lvl="0" marL="0" rtl="0" algn="ctr">
              <a:lnSpc>
                <a:spcPct val="115000"/>
              </a:lnSpc>
              <a:spcBef>
                <a:spcPts val="0"/>
              </a:spcBef>
              <a:spcAft>
                <a:spcPts val="0"/>
              </a:spcAft>
              <a:buNone/>
            </a:pPr>
            <a:r>
              <a:t/>
            </a:r>
            <a:endParaRPr sz="1100">
              <a:latin typeface="Arial"/>
              <a:ea typeface="Arial"/>
              <a:cs typeface="Arial"/>
              <a:sym typeface="Arial"/>
            </a:endParaRPr>
          </a:p>
        </p:txBody>
      </p:sp>
      <p:pic>
        <p:nvPicPr>
          <p:cNvPr id="977" name="Google Shape;977;p164"/>
          <p:cNvPicPr preferRelativeResize="0"/>
          <p:nvPr/>
        </p:nvPicPr>
        <p:blipFill>
          <a:blip r:embed="rId5">
            <a:alphaModFix/>
          </a:blip>
          <a:stretch>
            <a:fillRect/>
          </a:stretch>
        </p:blipFill>
        <p:spPr>
          <a:xfrm>
            <a:off x="1205350" y="1363400"/>
            <a:ext cx="7087775" cy="336392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Faça login</a:t>
            </a:r>
            <a:endParaRPr/>
          </a:p>
        </p:txBody>
      </p:sp>
      <p:pic>
        <p:nvPicPr>
          <p:cNvPr id="983" name="Google Shape;983;p165"/>
          <p:cNvPicPr preferRelativeResize="0"/>
          <p:nvPr/>
        </p:nvPicPr>
        <p:blipFill>
          <a:blip r:embed="rId3">
            <a:alphaModFix/>
          </a:blip>
          <a:stretch>
            <a:fillRect/>
          </a:stretch>
        </p:blipFill>
        <p:spPr>
          <a:xfrm>
            <a:off x="1554263" y="1088525"/>
            <a:ext cx="6525373" cy="2128400"/>
          </a:xfrm>
          <a:prstGeom prst="rect">
            <a:avLst/>
          </a:prstGeom>
          <a:noFill/>
          <a:ln>
            <a:noFill/>
          </a:ln>
        </p:spPr>
      </p:pic>
      <p:pic>
        <p:nvPicPr>
          <p:cNvPr id="984" name="Google Shape;984;p165"/>
          <p:cNvPicPr preferRelativeResize="0"/>
          <p:nvPr/>
        </p:nvPicPr>
        <p:blipFill>
          <a:blip r:embed="rId4">
            <a:alphaModFix/>
          </a:blip>
          <a:stretch>
            <a:fillRect/>
          </a:stretch>
        </p:blipFill>
        <p:spPr>
          <a:xfrm>
            <a:off x="152400" y="3369325"/>
            <a:ext cx="8839202" cy="735783"/>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Exemplos DockerFile</a:t>
            </a:r>
            <a:endParaRPr/>
          </a:p>
        </p:txBody>
      </p:sp>
      <p:pic>
        <p:nvPicPr>
          <p:cNvPr id="990" name="Google Shape;990;p166"/>
          <p:cNvPicPr preferRelativeResize="0"/>
          <p:nvPr/>
        </p:nvPicPr>
        <p:blipFill>
          <a:blip r:embed="rId3">
            <a:alphaModFix/>
          </a:blip>
          <a:stretch>
            <a:fillRect/>
          </a:stretch>
        </p:blipFill>
        <p:spPr>
          <a:xfrm>
            <a:off x="612675" y="1435163"/>
            <a:ext cx="3338724" cy="2273175"/>
          </a:xfrm>
          <a:prstGeom prst="rect">
            <a:avLst/>
          </a:prstGeom>
          <a:noFill/>
          <a:ln>
            <a:noFill/>
          </a:ln>
        </p:spPr>
      </p:pic>
      <p:pic>
        <p:nvPicPr>
          <p:cNvPr id="991" name="Google Shape;991;p166"/>
          <p:cNvPicPr preferRelativeResize="0"/>
          <p:nvPr/>
        </p:nvPicPr>
        <p:blipFill>
          <a:blip r:embed="rId4">
            <a:alphaModFix/>
          </a:blip>
          <a:stretch>
            <a:fillRect/>
          </a:stretch>
        </p:blipFill>
        <p:spPr>
          <a:xfrm>
            <a:off x="1670875" y="3944325"/>
            <a:ext cx="2363250" cy="972675"/>
          </a:xfrm>
          <a:prstGeom prst="rect">
            <a:avLst/>
          </a:prstGeom>
          <a:noFill/>
          <a:ln>
            <a:noFill/>
          </a:ln>
        </p:spPr>
      </p:pic>
      <p:pic>
        <p:nvPicPr>
          <p:cNvPr id="992" name="Google Shape;992;p166"/>
          <p:cNvPicPr preferRelativeResize="0"/>
          <p:nvPr/>
        </p:nvPicPr>
        <p:blipFill>
          <a:blip r:embed="rId5">
            <a:alphaModFix/>
          </a:blip>
          <a:stretch>
            <a:fillRect/>
          </a:stretch>
        </p:blipFill>
        <p:spPr>
          <a:xfrm>
            <a:off x="4505550" y="3893175"/>
            <a:ext cx="2771350" cy="843125"/>
          </a:xfrm>
          <a:prstGeom prst="rect">
            <a:avLst/>
          </a:prstGeom>
          <a:noFill/>
          <a:ln>
            <a:noFill/>
          </a:ln>
        </p:spPr>
      </p:pic>
      <p:pic>
        <p:nvPicPr>
          <p:cNvPr id="993" name="Google Shape;993;p166"/>
          <p:cNvPicPr preferRelativeResize="0"/>
          <p:nvPr/>
        </p:nvPicPr>
        <p:blipFill>
          <a:blip r:embed="rId6">
            <a:alphaModFix/>
          </a:blip>
          <a:stretch>
            <a:fillRect/>
          </a:stretch>
        </p:blipFill>
        <p:spPr>
          <a:xfrm>
            <a:off x="4209468" y="1307849"/>
            <a:ext cx="4126933" cy="22731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Builder container</a:t>
            </a:r>
            <a:endParaRPr/>
          </a:p>
        </p:txBody>
      </p:sp>
      <p:pic>
        <p:nvPicPr>
          <p:cNvPr id="999" name="Google Shape;999;p167"/>
          <p:cNvPicPr preferRelativeResize="0"/>
          <p:nvPr/>
        </p:nvPicPr>
        <p:blipFill>
          <a:blip r:embed="rId3">
            <a:alphaModFix/>
          </a:blip>
          <a:stretch>
            <a:fillRect/>
          </a:stretch>
        </p:blipFill>
        <p:spPr>
          <a:xfrm>
            <a:off x="152400" y="1460250"/>
            <a:ext cx="8839198" cy="1151466"/>
          </a:xfrm>
          <a:prstGeom prst="rect">
            <a:avLst/>
          </a:prstGeom>
          <a:noFill/>
          <a:ln>
            <a:noFill/>
          </a:ln>
        </p:spPr>
      </p:pic>
      <p:sp>
        <p:nvSpPr>
          <p:cNvPr id="1000" name="Google Shape;1000;p167"/>
          <p:cNvSpPr txBox="1"/>
          <p:nvPr/>
        </p:nvSpPr>
        <p:spPr>
          <a:xfrm>
            <a:off x="1342775" y="2913125"/>
            <a:ext cx="5902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rPr>
              <a:t>sudo groupadd docker</a:t>
            </a:r>
            <a:endParaRPr>
              <a:solidFill>
                <a:schemeClr val="lt1"/>
              </a:solidFill>
            </a:endParaRPr>
          </a:p>
          <a:p>
            <a:pPr indent="0" lvl="0" marL="0" rtl="0" algn="l">
              <a:spcBef>
                <a:spcPts val="0"/>
              </a:spcBef>
              <a:spcAft>
                <a:spcPts val="0"/>
              </a:spcAft>
              <a:buNone/>
            </a:pPr>
            <a:r>
              <a:rPr lang="pt-BR">
                <a:solidFill>
                  <a:schemeClr val="lt1"/>
                </a:solidFill>
              </a:rPr>
              <a:t>sudo usermod -aG docker ubuntu</a:t>
            </a:r>
            <a:endParaRPr>
              <a:solidFill>
                <a:schemeClr val="lt1"/>
              </a:solidFill>
            </a:endParaRPr>
          </a:p>
          <a:p>
            <a:pPr indent="0" lvl="0" marL="0" rtl="0" algn="l">
              <a:spcBef>
                <a:spcPts val="0"/>
              </a:spcBef>
              <a:spcAft>
                <a:spcPts val="0"/>
              </a:spcAft>
              <a:buNone/>
            </a:pPr>
            <a:r>
              <a:rPr lang="pt-BR" sz="1200">
                <a:solidFill>
                  <a:srgbClr val="C9D1D9"/>
                </a:solidFill>
                <a:highlight>
                  <a:srgbClr val="0D1117"/>
                </a:highlight>
              </a:rPr>
              <a:t>./mvnw package &amp;&amp; java -jar target/validarCpf.jar</a:t>
            </a:r>
            <a:endParaRPr>
              <a:solidFill>
                <a:schemeClr val="lt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Exemplos DockerFile</a:t>
            </a:r>
            <a:endParaRPr/>
          </a:p>
        </p:txBody>
      </p:sp>
      <p:pic>
        <p:nvPicPr>
          <p:cNvPr id="1006" name="Google Shape;1006;p168"/>
          <p:cNvPicPr preferRelativeResize="0"/>
          <p:nvPr/>
        </p:nvPicPr>
        <p:blipFill>
          <a:blip r:embed="rId3">
            <a:alphaModFix/>
          </a:blip>
          <a:stretch>
            <a:fillRect/>
          </a:stretch>
        </p:blipFill>
        <p:spPr>
          <a:xfrm>
            <a:off x="2374975" y="1219150"/>
            <a:ext cx="4394055" cy="3530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Exemplos .dockerignore</a:t>
            </a:r>
            <a:endParaRPr/>
          </a:p>
        </p:txBody>
      </p:sp>
      <p:pic>
        <p:nvPicPr>
          <p:cNvPr id="1012" name="Google Shape;1012;p169"/>
          <p:cNvPicPr preferRelativeResize="0"/>
          <p:nvPr/>
        </p:nvPicPr>
        <p:blipFill>
          <a:blip r:embed="rId3">
            <a:alphaModFix/>
          </a:blip>
          <a:stretch>
            <a:fillRect/>
          </a:stretch>
        </p:blipFill>
        <p:spPr>
          <a:xfrm>
            <a:off x="466550" y="1189925"/>
            <a:ext cx="8367377" cy="3530849"/>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Builder container e rodar</a:t>
            </a:r>
            <a:endParaRPr/>
          </a:p>
        </p:txBody>
      </p:sp>
      <p:pic>
        <p:nvPicPr>
          <p:cNvPr id="1018" name="Google Shape;1018;p170"/>
          <p:cNvPicPr preferRelativeResize="0"/>
          <p:nvPr/>
        </p:nvPicPr>
        <p:blipFill>
          <a:blip r:embed="rId3">
            <a:alphaModFix/>
          </a:blip>
          <a:stretch>
            <a:fillRect/>
          </a:stretch>
        </p:blipFill>
        <p:spPr>
          <a:xfrm>
            <a:off x="152400" y="1460250"/>
            <a:ext cx="8839199" cy="83647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Builder container e rodar em modo iterativo, vendo logs</a:t>
            </a:r>
            <a:endParaRPr/>
          </a:p>
        </p:txBody>
      </p:sp>
      <p:pic>
        <p:nvPicPr>
          <p:cNvPr id="1024" name="Google Shape;1024;p171"/>
          <p:cNvPicPr preferRelativeResize="0"/>
          <p:nvPr/>
        </p:nvPicPr>
        <p:blipFill>
          <a:blip r:embed="rId3">
            <a:alphaModFix/>
          </a:blip>
          <a:stretch>
            <a:fillRect/>
          </a:stretch>
        </p:blipFill>
        <p:spPr>
          <a:xfrm>
            <a:off x="152400" y="1460250"/>
            <a:ext cx="8839198" cy="8388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IPV4</a:t>
            </a:r>
            <a:endParaRPr/>
          </a:p>
        </p:txBody>
      </p:sp>
      <p:sp>
        <p:nvSpPr>
          <p:cNvPr id="140" name="Google Shape;14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127000" rtl="0" algn="l">
              <a:spcBef>
                <a:spcPts val="500"/>
              </a:spcBef>
              <a:spcAft>
                <a:spcPts val="0"/>
              </a:spcAft>
              <a:buNone/>
            </a:pPr>
            <a:r>
              <a:rPr b="1" lang="pt-BR" sz="1100">
                <a:latin typeface="Arial"/>
                <a:ea typeface="Arial"/>
                <a:cs typeface="Arial"/>
                <a:sym typeface="Arial"/>
              </a:rPr>
              <a:t>O Protocolo de Internet versão 4</a:t>
            </a:r>
            <a:r>
              <a:rPr lang="pt-BR" sz="1100">
                <a:latin typeface="Arial"/>
                <a:ea typeface="Arial"/>
                <a:cs typeface="Arial"/>
                <a:sym typeface="Arial"/>
              </a:rPr>
              <a:t> (</a:t>
            </a:r>
            <a:r>
              <a:rPr b="1" lang="pt-BR" sz="1100">
                <a:latin typeface="Arial"/>
                <a:ea typeface="Arial"/>
                <a:cs typeface="Arial"/>
                <a:sym typeface="Arial"/>
              </a:rPr>
              <a:t>IPv4</a:t>
            </a:r>
            <a:r>
              <a:rPr lang="pt-BR" sz="1100">
                <a:latin typeface="Arial"/>
                <a:ea typeface="Arial"/>
                <a:cs typeface="Arial"/>
                <a:sym typeface="Arial"/>
              </a:rPr>
              <a:t>) é a quarta versão do </a:t>
            </a:r>
            <a:r>
              <a:rPr lang="pt-BR" sz="1100">
                <a:uFill>
                  <a:noFill/>
                </a:uFill>
                <a:latin typeface="Arial"/>
                <a:ea typeface="Arial"/>
                <a:cs typeface="Arial"/>
                <a:sym typeface="Arial"/>
                <a:hlinkClick r:id="rId3"/>
              </a:rPr>
              <a:t>Protocolo de Internet</a:t>
            </a:r>
            <a:r>
              <a:rPr lang="pt-BR" sz="1100">
                <a:latin typeface="Arial"/>
                <a:ea typeface="Arial"/>
                <a:cs typeface="Arial"/>
                <a:sym typeface="Arial"/>
              </a:rPr>
              <a:t> (IP). Ele é um dos principais protocolos de padrões baseados em métodos de interconexão de redes na </a:t>
            </a:r>
            <a:r>
              <a:rPr lang="pt-BR" sz="1100">
                <a:uFill>
                  <a:noFill/>
                </a:uFill>
                <a:latin typeface="Arial"/>
                <a:ea typeface="Arial"/>
                <a:cs typeface="Arial"/>
                <a:sym typeface="Arial"/>
                <a:hlinkClick r:id="rId4"/>
              </a:rPr>
              <a:t>Internet</a:t>
            </a:r>
            <a:r>
              <a:rPr lang="pt-BR" sz="1100">
                <a:latin typeface="Arial"/>
                <a:ea typeface="Arial"/>
                <a:cs typeface="Arial"/>
                <a:sym typeface="Arial"/>
              </a:rPr>
              <a:t>, e foi a primeira versão implementada para a produção da </a:t>
            </a:r>
            <a:r>
              <a:rPr lang="pt-BR" sz="1100">
                <a:uFill>
                  <a:noFill/>
                </a:uFill>
                <a:latin typeface="Arial"/>
                <a:ea typeface="Arial"/>
                <a:cs typeface="Arial"/>
                <a:sym typeface="Arial"/>
                <a:hlinkClick r:id="rId5"/>
              </a:rPr>
              <a:t>ARPANET</a:t>
            </a:r>
            <a:r>
              <a:rPr lang="pt-BR" sz="1100">
                <a:latin typeface="Arial"/>
                <a:ea typeface="Arial"/>
                <a:cs typeface="Arial"/>
                <a:sym typeface="Arial"/>
              </a:rPr>
              <a:t> , em 1983. Ele ainda roteia a maior parte do tráfego da Internet de hoje, apesar da contínua implementação de um sucessor do protocolo, </a:t>
            </a:r>
            <a:r>
              <a:rPr lang="pt-BR" sz="1100">
                <a:uFill>
                  <a:noFill/>
                </a:uFill>
                <a:latin typeface="Arial"/>
                <a:ea typeface="Arial"/>
                <a:cs typeface="Arial"/>
                <a:sym typeface="Arial"/>
                <a:hlinkClick r:id="rId6"/>
              </a:rPr>
              <a:t>o IPv6</a:t>
            </a:r>
            <a:r>
              <a:rPr lang="pt-BR" sz="1100">
                <a:latin typeface="Arial"/>
                <a:ea typeface="Arial"/>
                <a:cs typeface="Arial"/>
                <a:sym typeface="Arial"/>
              </a:rPr>
              <a:t>. O IPv4 está descrito no </a:t>
            </a:r>
            <a:r>
              <a:rPr lang="pt-BR" sz="1100">
                <a:uFill>
                  <a:noFill/>
                </a:uFill>
                <a:latin typeface="Arial"/>
                <a:ea typeface="Arial"/>
                <a:cs typeface="Arial"/>
                <a:sym typeface="Arial"/>
                <a:hlinkClick r:id="rId7"/>
              </a:rPr>
              <a:t>IETF</a:t>
            </a:r>
            <a:r>
              <a:rPr lang="pt-BR" sz="1100">
                <a:latin typeface="Arial"/>
                <a:ea typeface="Arial"/>
                <a:cs typeface="Arial"/>
                <a:sym typeface="Arial"/>
              </a:rPr>
              <a:t> publicação </a:t>
            </a:r>
            <a:r>
              <a:rPr lang="pt-BR" sz="1100">
                <a:uFill>
                  <a:noFill/>
                </a:uFill>
                <a:latin typeface="Arial"/>
                <a:ea typeface="Arial"/>
                <a:cs typeface="Arial"/>
                <a:sym typeface="Arial"/>
                <a:hlinkClick r:id="rId8"/>
              </a:rPr>
              <a:t>RFC 791</a:t>
            </a:r>
            <a:r>
              <a:rPr lang="pt-BR" sz="1100">
                <a:latin typeface="Arial"/>
                <a:ea typeface="Arial"/>
                <a:cs typeface="Arial"/>
                <a:sym typeface="Arial"/>
              </a:rPr>
              <a:t> (setembro de 1981), em substituição a anterior definição (</a:t>
            </a:r>
            <a:r>
              <a:rPr lang="pt-BR" sz="1100">
                <a:uFill>
                  <a:noFill/>
                </a:uFill>
                <a:latin typeface="Arial"/>
                <a:ea typeface="Arial"/>
                <a:cs typeface="Arial"/>
                <a:sym typeface="Arial"/>
                <a:hlinkClick r:id="rId9"/>
              </a:rPr>
              <a:t>RFC 760</a:t>
            </a:r>
            <a:r>
              <a:rPr lang="pt-BR" sz="1100">
                <a:latin typeface="Arial"/>
                <a:ea typeface="Arial"/>
                <a:cs typeface="Arial"/>
                <a:sym typeface="Arial"/>
              </a:rPr>
              <a:t>, de janeiro de 1980).</a:t>
            </a:r>
            <a:endParaRPr sz="1100">
              <a:latin typeface="Arial"/>
              <a:ea typeface="Arial"/>
              <a:cs typeface="Arial"/>
              <a:sym typeface="Arial"/>
            </a:endParaRPr>
          </a:p>
          <a:p>
            <a:pPr indent="0" lvl="0" marL="0" rtl="0" algn="l">
              <a:spcBef>
                <a:spcPts val="500"/>
              </a:spcBef>
              <a:spcAft>
                <a:spcPts val="0"/>
              </a:spcAft>
              <a:buNone/>
            </a:pPr>
            <a:r>
              <a:rPr lang="pt-BR" sz="1100">
                <a:latin typeface="Arial"/>
                <a:ea typeface="Arial"/>
                <a:cs typeface="Arial"/>
                <a:sym typeface="Arial"/>
              </a:rPr>
              <a:t>O IPv4 é um protocolo sem conexão, para utilização </a:t>
            </a:r>
            <a:r>
              <a:rPr lang="pt-BR" sz="1100">
                <a:uFill>
                  <a:noFill/>
                </a:uFill>
                <a:latin typeface="Arial"/>
                <a:ea typeface="Arial"/>
                <a:cs typeface="Arial"/>
                <a:sym typeface="Arial"/>
                <a:hlinkClick r:id="rId10"/>
              </a:rPr>
              <a:t>de comutação de pacotes</a:t>
            </a:r>
            <a:r>
              <a:rPr lang="pt-BR" sz="1100">
                <a:latin typeface="Arial"/>
                <a:ea typeface="Arial"/>
                <a:cs typeface="Arial"/>
                <a:sym typeface="Arial"/>
              </a:rPr>
              <a:t> redes. Ele opera em um modelo de entrega por menor esforço, em que não garante a entrega, nem garante a sequência correta ou evita a duplicação de entrega. Estes aspectos, incluindo a integridade dos dados, são abordados por uma camada superior de protocolo de transporte, tais como o </a:t>
            </a:r>
            <a:r>
              <a:rPr lang="pt-BR" sz="1100">
                <a:uFill>
                  <a:noFill/>
                </a:uFill>
                <a:latin typeface="Arial"/>
                <a:ea typeface="Arial"/>
                <a:cs typeface="Arial"/>
                <a:sym typeface="Arial"/>
                <a:hlinkClick r:id="rId11"/>
              </a:rPr>
              <a:t>Protocolo de Controle de Transmissão</a:t>
            </a:r>
            <a:r>
              <a:rPr lang="pt-BR" sz="1100">
                <a:latin typeface="Arial"/>
                <a:ea typeface="Arial"/>
                <a:cs typeface="Arial"/>
                <a:sym typeface="Arial"/>
              </a:rPr>
              <a:t> (TCP).</a:t>
            </a:r>
            <a:endParaRPr sz="1100">
              <a:latin typeface="Arial"/>
              <a:ea typeface="Arial"/>
              <a:cs typeface="Arial"/>
              <a:sym typeface="Arial"/>
            </a:endParaRPr>
          </a:p>
          <a:p>
            <a:pPr indent="0" lvl="0" marL="0" rtl="0" algn="l">
              <a:spcBef>
                <a:spcPts val="500"/>
              </a:spcBef>
              <a:spcAft>
                <a:spcPts val="0"/>
              </a:spcAft>
              <a:buNone/>
            </a:pPr>
            <a:r>
              <a:rPr b="1" lang="pt-BR" sz="1500" u="sng">
                <a:solidFill>
                  <a:schemeClr val="hlink"/>
                </a:solidFill>
                <a:latin typeface="Arial"/>
                <a:ea typeface="Arial"/>
                <a:cs typeface="Arial"/>
                <a:sym typeface="Arial"/>
                <a:hlinkClick r:id="rId12"/>
              </a:rPr>
              <a:t>https://pt.wikipedia.org/wiki/IPv4</a:t>
            </a:r>
            <a:endParaRPr b="1" sz="1500"/>
          </a:p>
          <a:p>
            <a:pPr indent="0" lvl="0" marL="0" rtl="0" algn="l">
              <a:spcBef>
                <a:spcPts val="1200"/>
              </a:spcBef>
              <a:spcAft>
                <a:spcPts val="0"/>
              </a:spcAft>
              <a:buNone/>
            </a:pPr>
            <a:r>
              <a:t/>
            </a:r>
            <a:endParaRPr b="1" sz="1500"/>
          </a:p>
          <a:p>
            <a:pPr indent="0" lvl="0" marL="0" rtl="0" algn="l">
              <a:spcBef>
                <a:spcPts val="1200"/>
              </a:spcBef>
              <a:spcAft>
                <a:spcPts val="1200"/>
              </a:spcAft>
              <a:buNone/>
            </a:pPr>
            <a:r>
              <a:t/>
            </a:r>
            <a:endParaRPr b="1" sz="1500">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Parar container</a:t>
            </a:r>
            <a:endParaRPr/>
          </a:p>
        </p:txBody>
      </p:sp>
      <p:pic>
        <p:nvPicPr>
          <p:cNvPr id="1030" name="Google Shape;1030;p172"/>
          <p:cNvPicPr preferRelativeResize="0"/>
          <p:nvPr/>
        </p:nvPicPr>
        <p:blipFill>
          <a:blip r:embed="rId3">
            <a:alphaModFix/>
          </a:blip>
          <a:stretch>
            <a:fillRect/>
          </a:stretch>
        </p:blipFill>
        <p:spPr>
          <a:xfrm>
            <a:off x="152400" y="1460250"/>
            <a:ext cx="8839200" cy="10241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Remover container</a:t>
            </a:r>
            <a:endParaRPr/>
          </a:p>
        </p:txBody>
      </p:sp>
      <p:pic>
        <p:nvPicPr>
          <p:cNvPr id="1036" name="Google Shape;1036;p173"/>
          <p:cNvPicPr preferRelativeResize="0"/>
          <p:nvPr/>
        </p:nvPicPr>
        <p:blipFill>
          <a:blip r:embed="rId3">
            <a:alphaModFix/>
          </a:blip>
          <a:stretch>
            <a:fillRect/>
          </a:stretch>
        </p:blipFill>
        <p:spPr>
          <a:xfrm>
            <a:off x="1058375" y="1628300"/>
            <a:ext cx="6934200" cy="13906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Depurar código dentro do container</a:t>
            </a:r>
            <a:endParaRPr/>
          </a:p>
        </p:txBody>
      </p:sp>
      <p:pic>
        <p:nvPicPr>
          <p:cNvPr id="1042" name="Google Shape;1042;p174"/>
          <p:cNvPicPr preferRelativeResize="0"/>
          <p:nvPr/>
        </p:nvPicPr>
        <p:blipFill>
          <a:blip r:embed="rId3">
            <a:alphaModFix/>
          </a:blip>
          <a:stretch>
            <a:fillRect/>
          </a:stretch>
        </p:blipFill>
        <p:spPr>
          <a:xfrm>
            <a:off x="1328675" y="1569850"/>
            <a:ext cx="6858000" cy="13335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Entrar dentro do container</a:t>
            </a:r>
            <a:endParaRPr/>
          </a:p>
        </p:txBody>
      </p:sp>
      <p:pic>
        <p:nvPicPr>
          <p:cNvPr id="1048" name="Google Shape;1048;p175"/>
          <p:cNvPicPr preferRelativeResize="0"/>
          <p:nvPr/>
        </p:nvPicPr>
        <p:blipFill>
          <a:blip r:embed="rId3">
            <a:alphaModFix/>
          </a:blip>
          <a:stretch>
            <a:fillRect/>
          </a:stretch>
        </p:blipFill>
        <p:spPr>
          <a:xfrm>
            <a:off x="1211775" y="1628300"/>
            <a:ext cx="6781800" cy="1295400"/>
          </a:xfrm>
          <a:prstGeom prst="rect">
            <a:avLst/>
          </a:prstGeom>
          <a:noFill/>
          <a:ln>
            <a:noFill/>
          </a:ln>
        </p:spPr>
      </p:pic>
      <p:sp>
        <p:nvSpPr>
          <p:cNvPr id="1049" name="Google Shape;1049;p175"/>
          <p:cNvSpPr txBox="1"/>
          <p:nvPr/>
        </p:nvSpPr>
        <p:spPr>
          <a:xfrm>
            <a:off x="1342775" y="2913125"/>
            <a:ext cx="5902200" cy="32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docker exec -it app-imersao-docker-nodejs /bin/sh</a:t>
            </a:r>
            <a:endParaRPr>
              <a:solidFill>
                <a:schemeClr val="lt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Roda comando dentro do controller</a:t>
            </a:r>
            <a:endParaRPr/>
          </a:p>
        </p:txBody>
      </p:sp>
      <p:pic>
        <p:nvPicPr>
          <p:cNvPr id="1055" name="Google Shape;1055;p176"/>
          <p:cNvPicPr preferRelativeResize="0"/>
          <p:nvPr/>
        </p:nvPicPr>
        <p:blipFill>
          <a:blip r:embed="rId3">
            <a:alphaModFix/>
          </a:blip>
          <a:stretch>
            <a:fillRect/>
          </a:stretch>
        </p:blipFill>
        <p:spPr>
          <a:xfrm>
            <a:off x="707675" y="1466850"/>
            <a:ext cx="8115300" cy="11049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Mostra logs do container</a:t>
            </a:r>
            <a:endParaRPr/>
          </a:p>
        </p:txBody>
      </p:sp>
      <p:pic>
        <p:nvPicPr>
          <p:cNvPr id="1061" name="Google Shape;1061;p177"/>
          <p:cNvPicPr preferRelativeResize="0"/>
          <p:nvPr/>
        </p:nvPicPr>
        <p:blipFill>
          <a:blip r:embed="rId3">
            <a:alphaModFix/>
          </a:blip>
          <a:stretch>
            <a:fillRect/>
          </a:stretch>
        </p:blipFill>
        <p:spPr>
          <a:xfrm>
            <a:off x="152400" y="1460250"/>
            <a:ext cx="8782050" cy="14859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Cria tag para o container</a:t>
            </a:r>
            <a:endParaRPr/>
          </a:p>
        </p:txBody>
      </p:sp>
      <p:pic>
        <p:nvPicPr>
          <p:cNvPr id="1067" name="Google Shape;1067;p178"/>
          <p:cNvPicPr preferRelativeResize="0"/>
          <p:nvPr/>
        </p:nvPicPr>
        <p:blipFill>
          <a:blip r:embed="rId3">
            <a:alphaModFix/>
          </a:blip>
          <a:stretch>
            <a:fillRect/>
          </a:stretch>
        </p:blipFill>
        <p:spPr>
          <a:xfrm>
            <a:off x="152400" y="1460250"/>
            <a:ext cx="8839199" cy="129098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Push para o hub</a:t>
            </a:r>
            <a:endParaRPr/>
          </a:p>
        </p:txBody>
      </p:sp>
      <p:pic>
        <p:nvPicPr>
          <p:cNvPr id="1073" name="Google Shape;1073;p179"/>
          <p:cNvPicPr preferRelativeResize="0"/>
          <p:nvPr/>
        </p:nvPicPr>
        <p:blipFill>
          <a:blip r:embed="rId3">
            <a:alphaModFix/>
          </a:blip>
          <a:stretch>
            <a:fillRect/>
          </a:stretch>
        </p:blipFill>
        <p:spPr>
          <a:xfrm>
            <a:off x="482050" y="1447800"/>
            <a:ext cx="8362950" cy="22479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App Nodejs Terraform Ansible Docker</a:t>
            </a:r>
            <a:endParaRPr/>
          </a:p>
        </p:txBody>
      </p:sp>
      <p:sp>
        <p:nvSpPr>
          <p:cNvPr id="1079" name="Google Shape;1079;p180"/>
          <p:cNvSpPr txBox="1"/>
          <p:nvPr/>
        </p:nvSpPr>
        <p:spPr>
          <a:xfrm>
            <a:off x="1127100" y="2038425"/>
            <a:ext cx="68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u="sng">
                <a:solidFill>
                  <a:schemeClr val="hlink"/>
                </a:solidFill>
                <a:hlinkClick r:id="rId3"/>
              </a:rPr>
              <a:t>https://github.com/torneseumprogramador/nodejs-tdd-terraform-ansible/tree/docker</a:t>
            </a:r>
            <a:endParaRPr/>
          </a:p>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Docker compose</a:t>
            </a:r>
            <a:endParaRPr/>
          </a:p>
        </p:txBody>
      </p:sp>
      <p:pic>
        <p:nvPicPr>
          <p:cNvPr id="1085" name="Google Shape;1085;p181"/>
          <p:cNvPicPr preferRelativeResize="0"/>
          <p:nvPr/>
        </p:nvPicPr>
        <p:blipFill>
          <a:blip r:embed="rId3">
            <a:alphaModFix/>
          </a:blip>
          <a:stretch>
            <a:fillRect/>
          </a:stretch>
        </p:blipFill>
        <p:spPr>
          <a:xfrm>
            <a:off x="1219100" y="1168000"/>
            <a:ext cx="6447638" cy="353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IPV6</a:t>
            </a:r>
            <a:endParaRPr/>
          </a:p>
        </p:txBody>
      </p:sp>
      <p:sp>
        <p:nvSpPr>
          <p:cNvPr id="146" name="Google Shape;146;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127000" rtl="0" algn="l">
              <a:spcBef>
                <a:spcPts val="500"/>
              </a:spcBef>
              <a:spcAft>
                <a:spcPts val="0"/>
              </a:spcAft>
              <a:buNone/>
            </a:pPr>
            <a:r>
              <a:rPr b="1" lang="pt-BR" sz="1000">
                <a:latin typeface="Arial"/>
                <a:ea typeface="Arial"/>
                <a:cs typeface="Arial"/>
                <a:sym typeface="Arial"/>
              </a:rPr>
              <a:t>IPv6</a:t>
            </a:r>
            <a:r>
              <a:rPr lang="pt-BR" sz="1000">
                <a:latin typeface="Arial"/>
                <a:ea typeface="Arial"/>
                <a:cs typeface="Arial"/>
                <a:sym typeface="Arial"/>
              </a:rPr>
              <a:t> é a versão mais atual do </a:t>
            </a:r>
            <a:r>
              <a:rPr lang="pt-BR" sz="1000">
                <a:uFill>
                  <a:noFill/>
                </a:uFill>
                <a:latin typeface="Arial"/>
                <a:ea typeface="Arial"/>
                <a:cs typeface="Arial"/>
                <a:sym typeface="Arial"/>
                <a:hlinkClick r:id="rId3"/>
              </a:rPr>
              <a:t>Protocolo de Internet</a:t>
            </a:r>
            <a:r>
              <a:rPr lang="pt-BR" sz="1000">
                <a:latin typeface="Arial"/>
                <a:ea typeface="Arial"/>
                <a:cs typeface="Arial"/>
                <a:sym typeface="Arial"/>
              </a:rPr>
              <a:t>. Originalmente oficializada em 6 de junho de 2012, é fruto do esforço do </a:t>
            </a:r>
            <a:r>
              <a:rPr lang="pt-BR" sz="1000">
                <a:uFill>
                  <a:noFill/>
                </a:uFill>
                <a:latin typeface="Arial"/>
                <a:ea typeface="Arial"/>
                <a:cs typeface="Arial"/>
                <a:sym typeface="Arial"/>
                <a:hlinkClick r:id="rId4"/>
              </a:rPr>
              <a:t>IETF</a:t>
            </a:r>
            <a:r>
              <a:rPr lang="pt-BR" sz="1000">
                <a:latin typeface="Arial"/>
                <a:ea typeface="Arial"/>
                <a:cs typeface="Arial"/>
                <a:sym typeface="Arial"/>
              </a:rPr>
              <a:t> para criar a "nova geração do IP" (</a:t>
            </a:r>
            <a:r>
              <a:rPr b="1" lang="pt-BR" sz="1000">
                <a:latin typeface="Arial"/>
                <a:ea typeface="Arial"/>
                <a:cs typeface="Arial"/>
                <a:sym typeface="Arial"/>
              </a:rPr>
              <a:t>IPng</a:t>
            </a:r>
            <a:r>
              <a:rPr lang="pt-BR" sz="1000">
                <a:latin typeface="Arial"/>
                <a:ea typeface="Arial"/>
                <a:cs typeface="Arial"/>
                <a:sym typeface="Arial"/>
              </a:rPr>
              <a:t>: </a:t>
            </a:r>
            <a:r>
              <a:rPr i="1" lang="pt-BR" sz="1000">
                <a:latin typeface="Arial"/>
                <a:ea typeface="Arial"/>
                <a:cs typeface="Arial"/>
                <a:sym typeface="Arial"/>
              </a:rPr>
              <a:t>Internet Protocol next generation</a:t>
            </a:r>
            <a:r>
              <a:rPr lang="pt-BR" sz="1000">
                <a:latin typeface="Arial"/>
                <a:ea typeface="Arial"/>
                <a:cs typeface="Arial"/>
                <a:sym typeface="Arial"/>
              </a:rPr>
              <a:t>), cujas linhas mestras foram descritas por Scott Bradner e Allison Marken, em 1994, na </a:t>
            </a:r>
            <a:r>
              <a:rPr lang="pt-BR" sz="1000">
                <a:uFill>
                  <a:noFill/>
                </a:uFill>
                <a:latin typeface="Arial"/>
                <a:ea typeface="Arial"/>
                <a:cs typeface="Arial"/>
                <a:sym typeface="Arial"/>
                <a:hlinkClick r:id="rId5"/>
              </a:rPr>
              <a:t>RFC</a:t>
            </a:r>
            <a:r>
              <a:rPr lang="pt-BR" sz="1000">
                <a:latin typeface="Arial"/>
                <a:ea typeface="Arial"/>
                <a:cs typeface="Arial"/>
                <a:sym typeface="Arial"/>
              </a:rPr>
              <a:t> 1752.</a:t>
            </a:r>
            <a:r>
              <a:rPr baseline="30000" lang="pt-BR" sz="1000">
                <a:uFill>
                  <a:noFill/>
                </a:uFill>
                <a:latin typeface="Arial"/>
                <a:ea typeface="Arial"/>
                <a:cs typeface="Arial"/>
                <a:sym typeface="Arial"/>
                <a:hlinkClick r:id="rId6"/>
              </a:rPr>
              <a:t>[1]</a:t>
            </a:r>
            <a:r>
              <a:rPr lang="pt-BR" sz="1000">
                <a:latin typeface="Arial"/>
                <a:ea typeface="Arial"/>
                <a:cs typeface="Arial"/>
                <a:sym typeface="Arial"/>
              </a:rPr>
              <a:t> Sua principal especificação encontra-se na </a:t>
            </a:r>
            <a:r>
              <a:rPr lang="pt-BR" sz="1000">
                <a:uFill>
                  <a:noFill/>
                </a:uFill>
                <a:latin typeface="Arial"/>
                <a:ea typeface="Arial"/>
                <a:cs typeface="Arial"/>
                <a:sym typeface="Arial"/>
                <a:hlinkClick r:id="rId7"/>
              </a:rPr>
              <a:t>RFC 2460</a:t>
            </a:r>
            <a:r>
              <a:rPr lang="pt-BR" sz="1000">
                <a:latin typeface="Arial"/>
                <a:ea typeface="Arial"/>
                <a:cs typeface="Arial"/>
                <a:sym typeface="Arial"/>
              </a:rPr>
              <a:t>.</a:t>
            </a:r>
            <a:r>
              <a:rPr baseline="30000" lang="pt-BR" sz="1000">
                <a:uFill>
                  <a:noFill/>
                </a:uFill>
                <a:latin typeface="Arial"/>
                <a:ea typeface="Arial"/>
                <a:cs typeface="Arial"/>
                <a:sym typeface="Arial"/>
                <a:hlinkClick r:id="rId8"/>
              </a:rPr>
              <a:t>[2]</a:t>
            </a:r>
            <a:endParaRPr baseline="30000" sz="1000">
              <a:latin typeface="Arial"/>
              <a:ea typeface="Arial"/>
              <a:cs typeface="Arial"/>
              <a:sym typeface="Arial"/>
            </a:endParaRPr>
          </a:p>
          <a:p>
            <a:pPr indent="0" lvl="0" marL="0" rtl="0" algn="l">
              <a:spcBef>
                <a:spcPts val="500"/>
              </a:spcBef>
              <a:spcAft>
                <a:spcPts val="0"/>
              </a:spcAft>
              <a:buNone/>
            </a:pPr>
            <a:r>
              <a:rPr lang="pt-BR" sz="1000">
                <a:latin typeface="Arial"/>
                <a:ea typeface="Arial"/>
                <a:cs typeface="Arial"/>
                <a:sym typeface="Arial"/>
              </a:rPr>
              <a:t>O protocolo está sendo implantado gradativamente na </a:t>
            </a:r>
            <a:r>
              <a:rPr lang="pt-BR" sz="1000">
                <a:uFill>
                  <a:noFill/>
                </a:uFill>
                <a:latin typeface="Arial"/>
                <a:ea typeface="Arial"/>
                <a:cs typeface="Arial"/>
                <a:sym typeface="Arial"/>
                <a:hlinkClick r:id="rId9"/>
              </a:rPr>
              <a:t>Internet</a:t>
            </a:r>
            <a:r>
              <a:rPr lang="pt-BR" sz="1000">
                <a:latin typeface="Arial"/>
                <a:ea typeface="Arial"/>
                <a:cs typeface="Arial"/>
                <a:sym typeface="Arial"/>
              </a:rPr>
              <a:t> e deve funcionar lado a lado com o </a:t>
            </a:r>
            <a:r>
              <a:rPr lang="pt-BR" sz="1000">
                <a:uFill>
                  <a:noFill/>
                </a:uFill>
                <a:latin typeface="Arial"/>
                <a:ea typeface="Arial"/>
                <a:cs typeface="Arial"/>
                <a:sym typeface="Arial"/>
                <a:hlinkClick r:id="rId10"/>
              </a:rPr>
              <a:t>IPv4</a:t>
            </a:r>
            <a:r>
              <a:rPr lang="pt-BR" sz="1000">
                <a:latin typeface="Arial"/>
                <a:ea typeface="Arial"/>
                <a:cs typeface="Arial"/>
                <a:sym typeface="Arial"/>
              </a:rPr>
              <a:t>, numa situação tecnicamente chamada de "pilha dupla" ou "</a:t>
            </a:r>
            <a:r>
              <a:rPr i="1" lang="pt-BR" sz="1000">
                <a:latin typeface="Arial"/>
                <a:ea typeface="Arial"/>
                <a:cs typeface="Arial"/>
                <a:sym typeface="Arial"/>
              </a:rPr>
              <a:t>dual stack</a:t>
            </a:r>
            <a:r>
              <a:rPr lang="pt-BR" sz="1000">
                <a:latin typeface="Arial"/>
                <a:ea typeface="Arial"/>
                <a:cs typeface="Arial"/>
                <a:sym typeface="Arial"/>
              </a:rPr>
              <a:t>", por algum tempo. A longo prazo, o IPv6 tem como objetivo substituir o IPv4, que suporta somente cerca de 4 bilhões</a:t>
            </a:r>
            <a:r>
              <a:rPr baseline="30000" lang="pt-BR" sz="1000">
                <a:latin typeface="Arial"/>
                <a:ea typeface="Arial"/>
                <a:cs typeface="Arial"/>
                <a:sym typeface="Arial"/>
              </a:rPr>
              <a:t>(</a:t>
            </a:r>
            <a:r>
              <a:rPr baseline="30000" lang="pt-BR" sz="1000">
                <a:uFill>
                  <a:noFill/>
                </a:uFill>
                <a:latin typeface="Arial"/>
                <a:ea typeface="Arial"/>
                <a:cs typeface="Arial"/>
                <a:sym typeface="Arial"/>
                <a:hlinkClick r:id="rId11"/>
              </a:rPr>
              <a:t>escala curta</a:t>
            </a:r>
            <a:r>
              <a:rPr baseline="30000" lang="pt-BR" sz="1000">
                <a:latin typeface="Arial"/>
                <a:ea typeface="Arial"/>
                <a:cs typeface="Arial"/>
                <a:sym typeface="Arial"/>
              </a:rPr>
              <a:t>)</a:t>
            </a:r>
            <a:r>
              <a:rPr lang="pt-BR" sz="1000">
                <a:latin typeface="Arial"/>
                <a:ea typeface="Arial"/>
                <a:cs typeface="Arial"/>
                <a:sym typeface="Arial"/>
              </a:rPr>
              <a:t>/mil milhões</a:t>
            </a:r>
            <a:r>
              <a:rPr baseline="30000" lang="pt-BR" sz="1000">
                <a:latin typeface="Arial"/>
                <a:ea typeface="Arial"/>
                <a:cs typeface="Arial"/>
                <a:sym typeface="Arial"/>
              </a:rPr>
              <a:t>(escala longa)</a:t>
            </a:r>
            <a:r>
              <a:rPr lang="pt-BR" sz="1000">
                <a:latin typeface="Arial"/>
                <a:ea typeface="Arial"/>
                <a:cs typeface="Arial"/>
                <a:sym typeface="Arial"/>
              </a:rPr>
              <a:t> (4x10</a:t>
            </a:r>
            <a:r>
              <a:rPr baseline="30000" lang="pt-BR" sz="1000">
                <a:latin typeface="Arial"/>
                <a:ea typeface="Arial"/>
                <a:cs typeface="Arial"/>
                <a:sym typeface="Arial"/>
              </a:rPr>
              <a:t>9</a:t>
            </a:r>
            <a:r>
              <a:rPr lang="pt-BR" sz="1000">
                <a:latin typeface="Arial"/>
                <a:ea typeface="Arial"/>
                <a:cs typeface="Arial"/>
                <a:sym typeface="Arial"/>
              </a:rPr>
              <a:t>) de </a:t>
            </a:r>
            <a:r>
              <a:rPr lang="pt-BR" sz="1000">
                <a:uFill>
                  <a:noFill/>
                </a:uFill>
                <a:latin typeface="Arial"/>
                <a:ea typeface="Arial"/>
                <a:cs typeface="Arial"/>
                <a:sym typeface="Arial"/>
                <a:hlinkClick r:id="rId12"/>
              </a:rPr>
              <a:t>endereços IP</a:t>
            </a:r>
            <a:r>
              <a:rPr lang="pt-BR" sz="1000">
                <a:latin typeface="Arial"/>
                <a:ea typeface="Arial"/>
                <a:cs typeface="Arial"/>
                <a:sym typeface="Arial"/>
              </a:rPr>
              <a:t>, contra cerca de 340 undecilhões</a:t>
            </a:r>
            <a:r>
              <a:rPr baseline="30000" lang="pt-BR" sz="1000">
                <a:latin typeface="Arial"/>
                <a:ea typeface="Arial"/>
                <a:cs typeface="Arial"/>
                <a:sym typeface="Arial"/>
              </a:rPr>
              <a:t>(escala curta)</a:t>
            </a:r>
            <a:r>
              <a:rPr lang="pt-BR" sz="1000">
                <a:latin typeface="Arial"/>
                <a:ea typeface="Arial"/>
                <a:cs typeface="Arial"/>
                <a:sym typeface="Arial"/>
              </a:rPr>
              <a:t>/sextilhões</a:t>
            </a:r>
            <a:r>
              <a:rPr baseline="30000" lang="pt-BR" sz="1000">
                <a:latin typeface="Arial"/>
                <a:ea typeface="Arial"/>
                <a:cs typeface="Arial"/>
                <a:sym typeface="Arial"/>
              </a:rPr>
              <a:t>(escala longa)</a:t>
            </a:r>
            <a:r>
              <a:rPr lang="pt-BR" sz="1000">
                <a:latin typeface="Arial"/>
                <a:ea typeface="Arial"/>
                <a:cs typeface="Arial"/>
                <a:sym typeface="Arial"/>
              </a:rPr>
              <a:t> (3,4x10</a:t>
            </a:r>
            <a:r>
              <a:rPr baseline="30000" lang="pt-BR" sz="1000">
                <a:latin typeface="Arial"/>
                <a:ea typeface="Arial"/>
                <a:cs typeface="Arial"/>
                <a:sym typeface="Arial"/>
              </a:rPr>
              <a:t>38</a:t>
            </a:r>
            <a:r>
              <a:rPr lang="pt-BR" sz="1000">
                <a:latin typeface="Arial"/>
                <a:ea typeface="Arial"/>
                <a:cs typeface="Arial"/>
                <a:sym typeface="Arial"/>
              </a:rPr>
              <a:t>) de endereços do novo protocolo.</a:t>
            </a:r>
            <a:r>
              <a:rPr baseline="30000" lang="pt-BR" sz="1000">
                <a:uFill>
                  <a:noFill/>
                </a:uFill>
                <a:latin typeface="Arial"/>
                <a:ea typeface="Arial"/>
                <a:cs typeface="Arial"/>
                <a:sym typeface="Arial"/>
                <a:hlinkClick r:id="rId13"/>
              </a:rPr>
              <a:t>[3]</a:t>
            </a:r>
            <a:endParaRPr baseline="30000" sz="1000">
              <a:latin typeface="Arial"/>
              <a:ea typeface="Arial"/>
              <a:cs typeface="Arial"/>
              <a:sym typeface="Arial"/>
            </a:endParaRPr>
          </a:p>
          <a:p>
            <a:pPr indent="0" lvl="0" marL="0" rtl="0" algn="l">
              <a:spcBef>
                <a:spcPts val="500"/>
              </a:spcBef>
              <a:spcAft>
                <a:spcPts val="0"/>
              </a:spcAft>
              <a:buNone/>
            </a:pPr>
            <a:r>
              <a:rPr lang="pt-BR" sz="1000">
                <a:latin typeface="Arial"/>
                <a:ea typeface="Arial"/>
                <a:cs typeface="Arial"/>
                <a:sym typeface="Arial"/>
              </a:rPr>
              <a:t>O assunto é tão relevante que alguns governos têm apoiado essa implantação. O </a:t>
            </a:r>
            <a:r>
              <a:rPr lang="pt-BR" sz="1000">
                <a:uFill>
                  <a:noFill/>
                </a:uFill>
                <a:latin typeface="Arial"/>
                <a:ea typeface="Arial"/>
                <a:cs typeface="Arial"/>
                <a:sym typeface="Arial"/>
                <a:hlinkClick r:id="rId14"/>
              </a:rPr>
              <a:t>governo dos Estados Unidos</a:t>
            </a:r>
            <a:r>
              <a:rPr lang="pt-BR" sz="1000">
                <a:latin typeface="Arial"/>
                <a:ea typeface="Arial"/>
                <a:cs typeface="Arial"/>
                <a:sym typeface="Arial"/>
              </a:rPr>
              <a:t>, por exemplo, em 2005, determinou que todas as suas agências federais deveriam provar ser capazes de operar com o protocolo IPv6 até junho de 2008. Em julho de 2008, foi liberada uma nova revisão</a:t>
            </a:r>
            <a:r>
              <a:rPr baseline="30000" lang="pt-BR" sz="1000">
                <a:uFill>
                  <a:noFill/>
                </a:uFill>
                <a:latin typeface="Arial"/>
                <a:ea typeface="Arial"/>
                <a:cs typeface="Arial"/>
                <a:sym typeface="Arial"/>
                <a:hlinkClick r:id="rId15"/>
              </a:rPr>
              <a:t>[4]</a:t>
            </a:r>
            <a:r>
              <a:rPr lang="pt-BR" sz="1000">
                <a:latin typeface="Arial"/>
                <a:ea typeface="Arial"/>
                <a:cs typeface="Arial"/>
                <a:sym typeface="Arial"/>
              </a:rPr>
              <a:t> das recomendações para adoção do IPv6 nas agências federais, estabelecendo a data de julho de 2010 para garantia do suporte ao IPv6. O governo brasileiro recomenda a adoção do protocolo no documento </a:t>
            </a:r>
            <a:r>
              <a:rPr i="1" lang="pt-BR" sz="1000">
                <a:latin typeface="Arial"/>
                <a:ea typeface="Arial"/>
                <a:cs typeface="Arial"/>
                <a:sym typeface="Arial"/>
              </a:rPr>
              <a:t>e-PING</a:t>
            </a:r>
            <a:r>
              <a:rPr lang="pt-BR" sz="1000">
                <a:latin typeface="Arial"/>
                <a:ea typeface="Arial"/>
                <a:cs typeface="Arial"/>
                <a:sym typeface="Arial"/>
              </a:rPr>
              <a:t>, dos Padrões de Interoperabilidade de Governo Eletrônico.</a:t>
            </a:r>
            <a:endParaRPr sz="1000">
              <a:latin typeface="Arial"/>
              <a:ea typeface="Arial"/>
              <a:cs typeface="Arial"/>
              <a:sym typeface="Arial"/>
            </a:endParaRPr>
          </a:p>
          <a:p>
            <a:pPr indent="0" lvl="0" marL="0" rtl="0" algn="l">
              <a:spcBef>
                <a:spcPts val="500"/>
              </a:spcBef>
              <a:spcAft>
                <a:spcPts val="0"/>
              </a:spcAft>
              <a:buNone/>
            </a:pPr>
            <a:r>
              <a:rPr b="1" lang="pt-BR" sz="1000" u="sng">
                <a:solidFill>
                  <a:schemeClr val="hlink"/>
                </a:solidFill>
                <a:latin typeface="Arial"/>
                <a:ea typeface="Arial"/>
                <a:cs typeface="Arial"/>
                <a:sym typeface="Arial"/>
                <a:hlinkClick r:id="rId16"/>
              </a:rPr>
              <a:t>https://pt.wikipedia.org/wiki/IPv6</a:t>
            </a:r>
            <a:endParaRPr b="1" sz="1000">
              <a:latin typeface="Arial"/>
              <a:ea typeface="Arial"/>
              <a:cs typeface="Arial"/>
              <a:sym typeface="Arial"/>
            </a:endParaRPr>
          </a:p>
          <a:p>
            <a:pPr indent="0" lvl="0" marL="0" rtl="0" algn="l">
              <a:spcBef>
                <a:spcPts val="1200"/>
              </a:spcBef>
              <a:spcAft>
                <a:spcPts val="1200"/>
              </a:spcAft>
              <a:buNone/>
            </a:pPr>
            <a:r>
              <a:t/>
            </a:r>
            <a:endParaRPr b="1" sz="1000">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Build</a:t>
            </a:r>
            <a:endParaRPr/>
          </a:p>
        </p:txBody>
      </p:sp>
      <p:pic>
        <p:nvPicPr>
          <p:cNvPr id="1091" name="Google Shape;1091;p182"/>
          <p:cNvPicPr preferRelativeResize="0"/>
          <p:nvPr/>
        </p:nvPicPr>
        <p:blipFill>
          <a:blip r:embed="rId3">
            <a:alphaModFix/>
          </a:blip>
          <a:stretch>
            <a:fillRect/>
          </a:stretch>
        </p:blipFill>
        <p:spPr>
          <a:xfrm>
            <a:off x="2621875" y="1825550"/>
            <a:ext cx="4210050" cy="13716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Rodar containers</a:t>
            </a:r>
            <a:endParaRPr/>
          </a:p>
          <a:p>
            <a:pPr indent="0" lvl="0" marL="0" rtl="0" algn="ctr">
              <a:spcBef>
                <a:spcPts val="0"/>
              </a:spcBef>
              <a:spcAft>
                <a:spcPts val="0"/>
              </a:spcAft>
              <a:buNone/>
            </a:pPr>
            <a:r>
              <a:rPr lang="pt-BR"/>
              <a:t>Cria e levanta</a:t>
            </a:r>
            <a:endParaRPr/>
          </a:p>
        </p:txBody>
      </p:sp>
      <p:pic>
        <p:nvPicPr>
          <p:cNvPr id="1097" name="Google Shape;1097;p183"/>
          <p:cNvPicPr preferRelativeResize="0"/>
          <p:nvPr/>
        </p:nvPicPr>
        <p:blipFill>
          <a:blip r:embed="rId3">
            <a:alphaModFix/>
          </a:blip>
          <a:stretch>
            <a:fillRect/>
          </a:stretch>
        </p:blipFill>
        <p:spPr>
          <a:xfrm>
            <a:off x="714975" y="1635600"/>
            <a:ext cx="7962900" cy="15049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Rodar containers</a:t>
            </a:r>
            <a:endParaRPr/>
          </a:p>
          <a:p>
            <a:pPr indent="0" lvl="0" marL="0" rtl="0" algn="ctr">
              <a:spcBef>
                <a:spcPts val="0"/>
              </a:spcBef>
              <a:spcAft>
                <a:spcPts val="0"/>
              </a:spcAft>
              <a:buNone/>
            </a:pPr>
            <a:r>
              <a:rPr lang="pt-BR"/>
              <a:t>somente levanta</a:t>
            </a:r>
            <a:endParaRPr/>
          </a:p>
        </p:txBody>
      </p:sp>
      <p:pic>
        <p:nvPicPr>
          <p:cNvPr id="1103" name="Google Shape;1103;p184"/>
          <p:cNvPicPr preferRelativeResize="0"/>
          <p:nvPr/>
        </p:nvPicPr>
        <p:blipFill>
          <a:blip r:embed="rId3">
            <a:alphaModFix/>
          </a:blip>
          <a:stretch>
            <a:fillRect/>
          </a:stretch>
        </p:blipFill>
        <p:spPr>
          <a:xfrm>
            <a:off x="1642850" y="1628275"/>
            <a:ext cx="5295900" cy="14478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Derrubar containers</a:t>
            </a:r>
            <a:endParaRPr/>
          </a:p>
        </p:txBody>
      </p:sp>
      <p:pic>
        <p:nvPicPr>
          <p:cNvPr id="1109" name="Google Shape;1109;p185"/>
          <p:cNvPicPr preferRelativeResize="0"/>
          <p:nvPr/>
        </p:nvPicPr>
        <p:blipFill>
          <a:blip r:embed="rId3">
            <a:alphaModFix/>
          </a:blip>
          <a:stretch>
            <a:fillRect/>
          </a:stretch>
        </p:blipFill>
        <p:spPr>
          <a:xfrm>
            <a:off x="2315000" y="1460250"/>
            <a:ext cx="4038600" cy="11811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Ver logs</a:t>
            </a:r>
            <a:endParaRPr/>
          </a:p>
        </p:txBody>
      </p:sp>
      <p:pic>
        <p:nvPicPr>
          <p:cNvPr id="1115" name="Google Shape;1115;p186"/>
          <p:cNvPicPr preferRelativeResize="0"/>
          <p:nvPr/>
        </p:nvPicPr>
        <p:blipFill>
          <a:blip r:embed="rId3">
            <a:alphaModFix/>
          </a:blip>
          <a:stretch>
            <a:fillRect/>
          </a:stretch>
        </p:blipFill>
        <p:spPr>
          <a:xfrm>
            <a:off x="1942400" y="1504100"/>
            <a:ext cx="4933950" cy="12001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Ver serviços</a:t>
            </a:r>
            <a:endParaRPr/>
          </a:p>
        </p:txBody>
      </p:sp>
      <p:pic>
        <p:nvPicPr>
          <p:cNvPr id="1121" name="Google Shape;1121;p187"/>
          <p:cNvPicPr preferRelativeResize="0"/>
          <p:nvPr/>
        </p:nvPicPr>
        <p:blipFill>
          <a:blip r:embed="rId3">
            <a:alphaModFix/>
          </a:blip>
          <a:stretch>
            <a:fillRect/>
          </a:stretch>
        </p:blipFill>
        <p:spPr>
          <a:xfrm>
            <a:off x="1913150" y="1466850"/>
            <a:ext cx="5162550" cy="11049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Destruir containers</a:t>
            </a:r>
            <a:endParaRPr/>
          </a:p>
        </p:txBody>
      </p:sp>
      <p:pic>
        <p:nvPicPr>
          <p:cNvPr id="1127" name="Google Shape;1127;p188"/>
          <p:cNvPicPr preferRelativeResize="0"/>
          <p:nvPr/>
        </p:nvPicPr>
        <p:blipFill>
          <a:blip r:embed="rId3">
            <a:alphaModFix/>
          </a:blip>
          <a:stretch>
            <a:fillRect/>
          </a:stretch>
        </p:blipFill>
        <p:spPr>
          <a:xfrm>
            <a:off x="2402675" y="1540600"/>
            <a:ext cx="4762500" cy="11239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Verifica network</a:t>
            </a:r>
            <a:endParaRPr/>
          </a:p>
        </p:txBody>
      </p:sp>
      <p:pic>
        <p:nvPicPr>
          <p:cNvPr id="1133" name="Google Shape;1133;p189"/>
          <p:cNvPicPr preferRelativeResize="0"/>
          <p:nvPr/>
        </p:nvPicPr>
        <p:blipFill>
          <a:blip r:embed="rId3">
            <a:alphaModFix/>
          </a:blip>
          <a:stretch>
            <a:fillRect/>
          </a:stretch>
        </p:blipFill>
        <p:spPr>
          <a:xfrm>
            <a:off x="1372525" y="1613675"/>
            <a:ext cx="6477000" cy="12382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Como descobrir os IPS dos containers</a:t>
            </a:r>
            <a:endParaRPr/>
          </a:p>
        </p:txBody>
      </p:sp>
      <p:pic>
        <p:nvPicPr>
          <p:cNvPr id="1139" name="Google Shape;1139;p190"/>
          <p:cNvPicPr preferRelativeResize="0"/>
          <p:nvPr/>
        </p:nvPicPr>
        <p:blipFill>
          <a:blip r:embed="rId3">
            <a:alphaModFix/>
          </a:blip>
          <a:stretch>
            <a:fillRect/>
          </a:stretch>
        </p:blipFill>
        <p:spPr>
          <a:xfrm>
            <a:off x="152400" y="1460250"/>
            <a:ext cx="8839199" cy="1159239"/>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mais infos</a:t>
            </a:r>
            <a:endParaRPr/>
          </a:p>
        </p:txBody>
      </p:sp>
      <p:pic>
        <p:nvPicPr>
          <p:cNvPr id="1145" name="Google Shape;1145;p191"/>
          <p:cNvPicPr preferRelativeResize="0"/>
          <p:nvPr/>
        </p:nvPicPr>
        <p:blipFill>
          <a:blip r:embed="rId3">
            <a:alphaModFix/>
          </a:blip>
          <a:stretch>
            <a:fillRect/>
          </a:stretch>
        </p:blipFill>
        <p:spPr>
          <a:xfrm>
            <a:off x="152400" y="1460250"/>
            <a:ext cx="8629650" cy="228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type="title"/>
          </p:nvPr>
        </p:nvSpPr>
        <p:spPr>
          <a:xfrm>
            <a:off x="311700" y="869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CDIR</a:t>
            </a:r>
            <a:endParaRPr/>
          </a:p>
        </p:txBody>
      </p:sp>
      <p:sp>
        <p:nvSpPr>
          <p:cNvPr id="152" name="Google Shape;152;p30"/>
          <p:cNvSpPr txBox="1"/>
          <p:nvPr>
            <p:ph idx="1" type="body"/>
          </p:nvPr>
        </p:nvSpPr>
        <p:spPr>
          <a:xfrm>
            <a:off x="255750" y="513350"/>
            <a:ext cx="8732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900">
                <a:latin typeface="Arial"/>
                <a:ea typeface="Arial"/>
                <a:cs typeface="Arial"/>
                <a:sym typeface="Arial"/>
              </a:rPr>
              <a:t>O </a:t>
            </a:r>
            <a:r>
              <a:rPr b="1" lang="pt-BR" sz="900">
                <a:latin typeface="Arial"/>
                <a:ea typeface="Arial"/>
                <a:cs typeface="Arial"/>
                <a:sym typeface="Arial"/>
              </a:rPr>
              <a:t>roteamento entre domínios sem classes</a:t>
            </a:r>
            <a:r>
              <a:rPr lang="pt-BR" sz="900">
                <a:latin typeface="Arial"/>
                <a:ea typeface="Arial"/>
                <a:cs typeface="Arial"/>
                <a:sym typeface="Arial"/>
              </a:rPr>
              <a:t>, </a:t>
            </a:r>
            <a:r>
              <a:rPr b="1" lang="pt-BR" sz="900">
                <a:latin typeface="Arial"/>
                <a:ea typeface="Arial"/>
                <a:cs typeface="Arial"/>
                <a:sym typeface="Arial"/>
              </a:rPr>
              <a:t>CIDR</a:t>
            </a:r>
            <a:r>
              <a:rPr lang="pt-BR" sz="900">
                <a:latin typeface="Arial"/>
                <a:ea typeface="Arial"/>
                <a:cs typeface="Arial"/>
                <a:sym typeface="Arial"/>
              </a:rPr>
              <a:t> (do inglês </a:t>
            </a:r>
            <a:r>
              <a:rPr i="1" lang="pt-BR" sz="900">
                <a:latin typeface="Arial"/>
                <a:ea typeface="Arial"/>
                <a:cs typeface="Arial"/>
                <a:sym typeface="Arial"/>
              </a:rPr>
              <a:t>Classless Inter-Domain Routing</a:t>
            </a:r>
            <a:r>
              <a:rPr lang="pt-BR" sz="900">
                <a:latin typeface="Arial"/>
                <a:ea typeface="Arial"/>
                <a:cs typeface="Arial"/>
                <a:sym typeface="Arial"/>
              </a:rPr>
              <a:t>), foi introduzido em 1993, como um refinamento para a forma como o tráfego era conduzido pelas redes </a:t>
            </a:r>
            <a:r>
              <a:rPr lang="pt-BR" sz="900">
                <a:uFill>
                  <a:noFill/>
                </a:uFill>
                <a:latin typeface="Arial"/>
                <a:ea typeface="Arial"/>
                <a:cs typeface="Arial"/>
                <a:sym typeface="Arial"/>
                <a:hlinkClick r:id="rId3"/>
              </a:rPr>
              <a:t>IP</a:t>
            </a:r>
            <a:r>
              <a:rPr lang="pt-BR" sz="900">
                <a:latin typeface="Arial"/>
                <a:ea typeface="Arial"/>
                <a:cs typeface="Arial"/>
                <a:sym typeface="Arial"/>
              </a:rPr>
              <a:t>. Permitindo flexibilidade acrescida quando dividindo margens de </a:t>
            </a:r>
            <a:r>
              <a:rPr lang="pt-BR" sz="900">
                <a:uFill>
                  <a:noFill/>
                </a:uFill>
                <a:latin typeface="Arial"/>
                <a:ea typeface="Arial"/>
                <a:cs typeface="Arial"/>
                <a:sym typeface="Arial"/>
                <a:hlinkClick r:id="rId4"/>
              </a:rPr>
              <a:t>endereços IP</a:t>
            </a:r>
            <a:r>
              <a:rPr lang="pt-BR" sz="900">
                <a:latin typeface="Arial"/>
                <a:ea typeface="Arial"/>
                <a:cs typeface="Arial"/>
                <a:sym typeface="Arial"/>
              </a:rPr>
              <a:t> em redes separadas, promoveu assim um uso mais eficiente para os endereços IP cada vez mais escassos. O CIDR está definido no </a:t>
            </a:r>
            <a:r>
              <a:rPr lang="pt-BR" sz="900">
                <a:uFill>
                  <a:noFill/>
                </a:uFill>
                <a:latin typeface="Arial"/>
                <a:ea typeface="Arial"/>
                <a:cs typeface="Arial"/>
                <a:sym typeface="Arial"/>
                <a:hlinkClick r:id="rId5"/>
              </a:rPr>
              <a:t>RFC 1519</a:t>
            </a:r>
            <a:r>
              <a:rPr lang="pt-BR" sz="900">
                <a:latin typeface="Arial"/>
                <a:ea typeface="Arial"/>
                <a:cs typeface="Arial"/>
                <a:sym typeface="Arial"/>
              </a:rPr>
              <a:t>.</a:t>
            </a:r>
            <a:endParaRPr sz="900">
              <a:latin typeface="Arial"/>
              <a:ea typeface="Arial"/>
              <a:cs typeface="Arial"/>
              <a:sym typeface="Arial"/>
            </a:endParaRPr>
          </a:p>
          <a:p>
            <a:pPr indent="0" lvl="0" marL="0" rtl="0" algn="l">
              <a:spcBef>
                <a:spcPts val="1200"/>
              </a:spcBef>
              <a:spcAft>
                <a:spcPts val="0"/>
              </a:spcAft>
              <a:buNone/>
            </a:pPr>
            <a:r>
              <a:rPr lang="pt-BR" sz="900">
                <a:latin typeface="Arial"/>
                <a:ea typeface="Arial"/>
                <a:cs typeface="Arial"/>
                <a:sym typeface="Arial"/>
              </a:rPr>
              <a:t>Por exemplo:</a:t>
            </a:r>
            <a:endParaRPr sz="900">
              <a:latin typeface="Arial"/>
              <a:ea typeface="Arial"/>
              <a:cs typeface="Arial"/>
              <a:sym typeface="Arial"/>
            </a:endParaRPr>
          </a:p>
          <a:p>
            <a:pPr indent="-285750" lvl="0" marL="685800" rtl="0" algn="l">
              <a:spcBef>
                <a:spcPts val="600"/>
              </a:spcBef>
              <a:spcAft>
                <a:spcPts val="0"/>
              </a:spcAft>
              <a:buClr>
                <a:schemeClr val="lt1"/>
              </a:buClr>
              <a:buSzPts val="900"/>
              <a:buFont typeface="Arial"/>
              <a:buChar char="●"/>
            </a:pPr>
            <a:r>
              <a:rPr lang="pt-BR" sz="900">
                <a:latin typeface="Arial"/>
                <a:ea typeface="Arial"/>
                <a:cs typeface="Arial"/>
                <a:sym typeface="Arial"/>
              </a:rPr>
              <a:t>192.168.0.0 </a:t>
            </a:r>
            <a:r>
              <a:rPr b="1" lang="pt-BR" sz="900">
                <a:latin typeface="Arial"/>
                <a:ea typeface="Arial"/>
                <a:cs typeface="Arial"/>
                <a:sym typeface="Arial"/>
              </a:rPr>
              <a:t>/24</a:t>
            </a:r>
            <a:r>
              <a:rPr lang="pt-BR" sz="900">
                <a:latin typeface="Arial"/>
                <a:ea typeface="Arial"/>
                <a:cs typeface="Arial"/>
                <a:sym typeface="Arial"/>
              </a:rPr>
              <a:t> representa os 256 endereços </a:t>
            </a:r>
            <a:r>
              <a:rPr lang="pt-BR" sz="900">
                <a:uFill>
                  <a:noFill/>
                </a:uFill>
                <a:latin typeface="Arial"/>
                <a:ea typeface="Arial"/>
                <a:cs typeface="Arial"/>
                <a:sym typeface="Arial"/>
                <a:hlinkClick r:id="rId6"/>
              </a:rPr>
              <a:t>IPv4</a:t>
            </a:r>
            <a:r>
              <a:rPr lang="pt-BR" sz="900">
                <a:latin typeface="Arial"/>
                <a:ea typeface="Arial"/>
                <a:cs typeface="Arial"/>
                <a:sym typeface="Arial"/>
              </a:rPr>
              <a:t> de 192.168.0.0 até 192.168.0.255 inclusive, com 192.168.0.255 sendo o endereço de </a:t>
            </a:r>
            <a:r>
              <a:rPr i="1" lang="pt-BR" sz="900">
                <a:latin typeface="Arial"/>
                <a:ea typeface="Arial"/>
                <a:cs typeface="Arial"/>
                <a:sym typeface="Arial"/>
              </a:rPr>
              <a:t>broadcast</a:t>
            </a:r>
            <a:r>
              <a:rPr lang="pt-BR" sz="900">
                <a:latin typeface="Arial"/>
                <a:ea typeface="Arial"/>
                <a:cs typeface="Arial"/>
                <a:sym typeface="Arial"/>
              </a:rPr>
              <a:t> para a rede.</a:t>
            </a:r>
            <a:endParaRPr sz="900">
              <a:latin typeface="Arial"/>
              <a:ea typeface="Arial"/>
              <a:cs typeface="Arial"/>
              <a:sym typeface="Arial"/>
            </a:endParaRPr>
          </a:p>
          <a:p>
            <a:pPr indent="-285750" lvl="0" marL="685800" rtl="0" algn="l">
              <a:spcBef>
                <a:spcPts val="0"/>
              </a:spcBef>
              <a:spcAft>
                <a:spcPts val="0"/>
              </a:spcAft>
              <a:buClr>
                <a:schemeClr val="lt1"/>
              </a:buClr>
              <a:buSzPts val="900"/>
              <a:buFont typeface="Arial"/>
              <a:buChar char="●"/>
            </a:pPr>
            <a:r>
              <a:rPr lang="pt-BR" sz="900">
                <a:latin typeface="Arial"/>
                <a:ea typeface="Arial"/>
                <a:cs typeface="Arial"/>
                <a:sym typeface="Arial"/>
              </a:rPr>
              <a:t>192.168.0.0 </a:t>
            </a:r>
            <a:r>
              <a:rPr b="1" lang="pt-BR" sz="900">
                <a:latin typeface="Arial"/>
                <a:ea typeface="Arial"/>
                <a:cs typeface="Arial"/>
                <a:sym typeface="Arial"/>
              </a:rPr>
              <a:t>/22</a:t>
            </a:r>
            <a:r>
              <a:rPr lang="pt-BR" sz="900">
                <a:latin typeface="Arial"/>
                <a:ea typeface="Arial"/>
                <a:cs typeface="Arial"/>
                <a:sym typeface="Arial"/>
              </a:rPr>
              <a:t> representa os 1024 endereços </a:t>
            </a:r>
            <a:r>
              <a:rPr lang="pt-BR" sz="900">
                <a:uFill>
                  <a:noFill/>
                </a:uFill>
                <a:latin typeface="Arial"/>
                <a:ea typeface="Arial"/>
                <a:cs typeface="Arial"/>
                <a:sym typeface="Arial"/>
                <a:hlinkClick r:id="rId7"/>
              </a:rPr>
              <a:t>IPv4</a:t>
            </a:r>
            <a:r>
              <a:rPr lang="pt-BR" sz="900">
                <a:latin typeface="Arial"/>
                <a:ea typeface="Arial"/>
                <a:cs typeface="Arial"/>
                <a:sym typeface="Arial"/>
              </a:rPr>
              <a:t> de 192.168.0.0 até 192.168.3.255 inclusive, com 192.168.3.255 sendo o endereço de </a:t>
            </a:r>
            <a:r>
              <a:rPr i="1" lang="pt-BR" sz="900">
                <a:latin typeface="Arial"/>
                <a:ea typeface="Arial"/>
                <a:cs typeface="Arial"/>
                <a:sym typeface="Arial"/>
              </a:rPr>
              <a:t>broadcast</a:t>
            </a:r>
            <a:r>
              <a:rPr lang="pt-BR" sz="900">
                <a:latin typeface="Arial"/>
                <a:ea typeface="Arial"/>
                <a:cs typeface="Arial"/>
                <a:sym typeface="Arial"/>
              </a:rPr>
              <a:t> para a rede.</a:t>
            </a:r>
            <a:endParaRPr sz="900">
              <a:latin typeface="Arial"/>
              <a:ea typeface="Arial"/>
              <a:cs typeface="Arial"/>
              <a:sym typeface="Arial"/>
            </a:endParaRPr>
          </a:p>
          <a:p>
            <a:pPr indent="-285750" lvl="0" marL="685800" rtl="0" algn="l">
              <a:spcBef>
                <a:spcPts val="0"/>
              </a:spcBef>
              <a:spcAft>
                <a:spcPts val="0"/>
              </a:spcAft>
              <a:buClr>
                <a:schemeClr val="lt1"/>
              </a:buClr>
              <a:buSzPts val="900"/>
              <a:buFont typeface="Arial"/>
              <a:buChar char="●"/>
            </a:pPr>
            <a:r>
              <a:rPr lang="pt-BR" sz="900">
                <a:latin typeface="Arial"/>
                <a:ea typeface="Arial"/>
                <a:cs typeface="Arial"/>
                <a:sym typeface="Arial"/>
              </a:rPr>
              <a:t>2002:C0A8::/48 representa os endereços </a:t>
            </a:r>
            <a:r>
              <a:rPr lang="pt-BR" sz="900">
                <a:uFill>
                  <a:noFill/>
                </a:uFill>
                <a:latin typeface="Arial"/>
                <a:ea typeface="Arial"/>
                <a:cs typeface="Arial"/>
                <a:sym typeface="Arial"/>
                <a:hlinkClick r:id="rId8"/>
              </a:rPr>
              <a:t>IPv6</a:t>
            </a:r>
            <a:r>
              <a:rPr lang="pt-BR" sz="900">
                <a:latin typeface="Arial"/>
                <a:ea typeface="Arial"/>
                <a:cs typeface="Arial"/>
                <a:sym typeface="Arial"/>
              </a:rPr>
              <a:t> de 2002:C0A8:0:0:0:0:0:0 até 2002:C0A8:0:FFFF:FFFF:FFFF:FFFF:FFFF, inclusive.</a:t>
            </a:r>
            <a:endParaRPr sz="900">
              <a:latin typeface="Arial"/>
              <a:ea typeface="Arial"/>
              <a:cs typeface="Arial"/>
              <a:sym typeface="Arial"/>
            </a:endParaRPr>
          </a:p>
          <a:p>
            <a:pPr indent="0" lvl="0" marL="0" rtl="0" algn="l">
              <a:spcBef>
                <a:spcPts val="500"/>
              </a:spcBef>
              <a:spcAft>
                <a:spcPts val="0"/>
              </a:spcAft>
              <a:buNone/>
            </a:pPr>
            <a:r>
              <a:rPr lang="pt-BR" sz="900">
                <a:latin typeface="Arial"/>
                <a:ea typeface="Arial"/>
                <a:cs typeface="Arial"/>
                <a:sym typeface="Arial"/>
              </a:rPr>
              <a:t>Para o IPv4, uma representação alternativa usa o endereço de rede seguido da máscara de sub-rede, escrito na forma decimal com pontos:</a:t>
            </a:r>
            <a:endParaRPr sz="900">
              <a:latin typeface="Arial"/>
              <a:ea typeface="Arial"/>
              <a:cs typeface="Arial"/>
              <a:sym typeface="Arial"/>
            </a:endParaRPr>
          </a:p>
          <a:p>
            <a:pPr indent="-285750" lvl="0" marL="685800" rtl="0" algn="l">
              <a:spcBef>
                <a:spcPts val="600"/>
              </a:spcBef>
              <a:spcAft>
                <a:spcPts val="0"/>
              </a:spcAft>
              <a:buClr>
                <a:schemeClr val="lt1"/>
              </a:buClr>
              <a:buSzPts val="900"/>
              <a:buFont typeface="Arial"/>
              <a:buChar char="●"/>
            </a:pPr>
            <a:r>
              <a:rPr lang="pt-BR" sz="900">
                <a:latin typeface="Arial"/>
                <a:ea typeface="Arial"/>
                <a:cs typeface="Arial"/>
                <a:sym typeface="Arial"/>
              </a:rPr>
              <a:t>192.168.0.0 </a:t>
            </a:r>
            <a:r>
              <a:rPr b="1" lang="pt-BR" sz="900">
                <a:latin typeface="Arial"/>
                <a:ea typeface="Arial"/>
                <a:cs typeface="Arial"/>
                <a:sym typeface="Arial"/>
              </a:rPr>
              <a:t>/24</a:t>
            </a:r>
            <a:r>
              <a:rPr lang="pt-BR" sz="900">
                <a:latin typeface="Arial"/>
                <a:ea typeface="Arial"/>
                <a:cs typeface="Arial"/>
                <a:sym typeface="Arial"/>
              </a:rPr>
              <a:t> pode ser escrito como 192.168.0.0 </a:t>
            </a:r>
            <a:r>
              <a:rPr b="1" lang="pt-BR" sz="900">
                <a:latin typeface="Arial"/>
                <a:ea typeface="Arial"/>
                <a:cs typeface="Arial"/>
                <a:sym typeface="Arial"/>
              </a:rPr>
              <a:t>255.255.255.0</a:t>
            </a:r>
            <a:r>
              <a:rPr lang="pt-BR" sz="900">
                <a:latin typeface="Arial"/>
                <a:ea typeface="Arial"/>
                <a:cs typeface="Arial"/>
                <a:sym typeface="Arial"/>
              </a:rPr>
              <a:t> → pois contando os 24 bits da Esquerda para Direita, temos: </a:t>
            </a:r>
            <a:r>
              <a:rPr b="1" lang="pt-BR" sz="900">
                <a:latin typeface="Arial"/>
                <a:ea typeface="Arial"/>
                <a:cs typeface="Arial"/>
                <a:sym typeface="Arial"/>
              </a:rPr>
              <a:t>11111111.11111111.11111111</a:t>
            </a:r>
            <a:r>
              <a:rPr lang="pt-BR" sz="900">
                <a:latin typeface="Arial"/>
                <a:ea typeface="Arial"/>
                <a:cs typeface="Arial"/>
                <a:sym typeface="Arial"/>
              </a:rPr>
              <a:t>.00000000</a:t>
            </a:r>
            <a:endParaRPr sz="900">
              <a:latin typeface="Arial"/>
              <a:ea typeface="Arial"/>
              <a:cs typeface="Arial"/>
              <a:sym typeface="Arial"/>
            </a:endParaRPr>
          </a:p>
          <a:p>
            <a:pPr indent="-285750" lvl="0" marL="685800" rtl="0" algn="l">
              <a:spcBef>
                <a:spcPts val="0"/>
              </a:spcBef>
              <a:spcAft>
                <a:spcPts val="0"/>
              </a:spcAft>
              <a:buClr>
                <a:schemeClr val="lt1"/>
              </a:buClr>
              <a:buSzPts val="900"/>
              <a:buFont typeface="Arial"/>
              <a:buChar char="●"/>
            </a:pPr>
            <a:r>
              <a:rPr lang="pt-BR" sz="900">
                <a:latin typeface="Arial"/>
                <a:ea typeface="Arial"/>
                <a:cs typeface="Arial"/>
                <a:sym typeface="Arial"/>
              </a:rPr>
              <a:t>192.168.0.0 </a:t>
            </a:r>
            <a:r>
              <a:rPr b="1" lang="pt-BR" sz="900">
                <a:latin typeface="Arial"/>
                <a:ea typeface="Arial"/>
                <a:cs typeface="Arial"/>
                <a:sym typeface="Arial"/>
              </a:rPr>
              <a:t>/22</a:t>
            </a:r>
            <a:r>
              <a:rPr lang="pt-BR" sz="900">
                <a:latin typeface="Arial"/>
                <a:ea typeface="Arial"/>
                <a:cs typeface="Arial"/>
                <a:sym typeface="Arial"/>
              </a:rPr>
              <a:t> pode ser escrito como 192.168.0.0 </a:t>
            </a:r>
            <a:r>
              <a:rPr b="1" lang="pt-BR" sz="900">
                <a:latin typeface="Arial"/>
                <a:ea typeface="Arial"/>
                <a:cs typeface="Arial"/>
                <a:sym typeface="Arial"/>
              </a:rPr>
              <a:t>255.255.252.0</a:t>
            </a:r>
            <a:r>
              <a:rPr lang="pt-BR" sz="900">
                <a:latin typeface="Arial"/>
                <a:ea typeface="Arial"/>
                <a:cs typeface="Arial"/>
                <a:sym typeface="Arial"/>
              </a:rPr>
              <a:t> → pois contando os 22 bits da Esquerda para Direita, temos: </a:t>
            </a:r>
            <a:r>
              <a:rPr b="1" lang="pt-BR" sz="900">
                <a:latin typeface="Arial"/>
                <a:ea typeface="Arial"/>
                <a:cs typeface="Arial"/>
                <a:sym typeface="Arial"/>
              </a:rPr>
              <a:t>11111111.11111111.111111</a:t>
            </a:r>
            <a:r>
              <a:rPr lang="pt-BR" sz="900">
                <a:latin typeface="Arial"/>
                <a:ea typeface="Arial"/>
                <a:cs typeface="Arial"/>
                <a:sym typeface="Arial"/>
              </a:rPr>
              <a:t>00.00000000</a:t>
            </a:r>
            <a:endParaRPr sz="900">
              <a:latin typeface="Arial"/>
              <a:ea typeface="Arial"/>
              <a:cs typeface="Arial"/>
              <a:sym typeface="Arial"/>
            </a:endParaRPr>
          </a:p>
          <a:p>
            <a:pPr indent="0" lvl="0" marL="0" rtl="0" algn="l">
              <a:spcBef>
                <a:spcPts val="600"/>
              </a:spcBef>
              <a:spcAft>
                <a:spcPts val="0"/>
              </a:spcAft>
              <a:buNone/>
            </a:pPr>
            <a:r>
              <a:t/>
            </a:r>
            <a:endParaRPr sz="900"/>
          </a:p>
          <a:p>
            <a:pPr indent="0" lvl="0" marL="0" rtl="0" algn="l">
              <a:lnSpc>
                <a:spcPct val="150000"/>
              </a:lnSpc>
              <a:spcBef>
                <a:spcPts val="100"/>
              </a:spcBef>
              <a:spcAft>
                <a:spcPts val="0"/>
              </a:spcAft>
              <a:buNone/>
            </a:pPr>
            <a:r>
              <a:t/>
            </a:r>
            <a:endParaRPr sz="90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b="1" lang="pt-BR" sz="900"/>
              <a:t>Tabela de cálculo IP</a:t>
            </a:r>
            <a:br>
              <a:rPr lang="pt-BR" sz="900">
                <a:solidFill>
                  <a:srgbClr val="CE9178"/>
                </a:solidFill>
                <a:highlight>
                  <a:srgbClr val="1E1E1E"/>
                </a:highlight>
                <a:latin typeface="Courier New"/>
                <a:ea typeface="Courier New"/>
                <a:cs typeface="Courier New"/>
                <a:sym typeface="Courier New"/>
              </a:rPr>
            </a:br>
            <a:r>
              <a:rPr b="1" lang="pt-BR" sz="900" u="sng">
                <a:solidFill>
                  <a:schemeClr val="accent5"/>
                </a:solidFill>
                <a:hlinkClick r:id="rId9">
                  <a:extLst>
                    <a:ext uri="{A12FA001-AC4F-418D-AE19-62706E023703}">
                      <ahyp:hlinkClr val="tx"/>
                    </a:ext>
                  </a:extLst>
                </a:hlinkClick>
              </a:rPr>
              <a:t>https://www.site24x7.com/pt/tools/ipv4-sub-rede-calculadora.html</a:t>
            </a:r>
            <a:endParaRPr b="1" sz="900"/>
          </a:p>
          <a:p>
            <a:pPr indent="0" lvl="0" marL="0" rtl="0" algn="l">
              <a:lnSpc>
                <a:spcPct val="150000"/>
              </a:lnSpc>
              <a:spcBef>
                <a:spcPts val="1200"/>
              </a:spcBef>
              <a:spcAft>
                <a:spcPts val="0"/>
              </a:spcAft>
              <a:buNone/>
            </a:pPr>
            <a:r>
              <a:rPr b="1" lang="pt-BR" sz="900"/>
              <a:t>Como calcular máscara de sub-rede</a:t>
            </a:r>
            <a:br>
              <a:rPr lang="pt-BR" sz="900">
                <a:solidFill>
                  <a:srgbClr val="CE9178"/>
                </a:solidFill>
                <a:highlight>
                  <a:srgbClr val="1E1E1E"/>
                </a:highlight>
                <a:latin typeface="Courier New"/>
                <a:ea typeface="Courier New"/>
                <a:cs typeface="Courier New"/>
                <a:sym typeface="Courier New"/>
              </a:rPr>
            </a:br>
            <a:r>
              <a:rPr lang="pt-BR" sz="900" u="sng">
                <a:solidFill>
                  <a:schemeClr val="accent5"/>
                </a:solidFill>
                <a:highlight>
                  <a:srgbClr val="1E1E1E"/>
                </a:highlight>
                <a:latin typeface="Courier New"/>
                <a:ea typeface="Courier New"/>
                <a:cs typeface="Courier New"/>
                <a:sym typeface="Courier New"/>
                <a:hlinkClick r:id="rId10">
                  <a:extLst>
                    <a:ext uri="{A12FA001-AC4F-418D-AE19-62706E023703}">
                      <ahyp:hlinkClr val="tx"/>
                    </a:ext>
                  </a:extLst>
                </a:hlinkClick>
              </a:rPr>
              <a:t>https://www.alura.com.br/artigos/como-calcular-mascaras-de-sub-rede</a:t>
            </a:r>
            <a:endParaRPr sz="90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b="1" lang="pt-BR" sz="900"/>
              <a:t>Curso youtube endereçamento IPv4</a:t>
            </a:r>
            <a:br>
              <a:rPr b="1" lang="pt-BR" sz="900"/>
            </a:br>
            <a:r>
              <a:rPr b="1" lang="pt-BR" sz="900" u="sng">
                <a:solidFill>
                  <a:schemeClr val="accent5"/>
                </a:solidFill>
                <a:hlinkClick r:id="rId11">
                  <a:extLst>
                    <a:ext uri="{A12FA001-AC4F-418D-AE19-62706E023703}">
                      <ahyp:hlinkClr val="tx"/>
                    </a:ext>
                  </a:extLst>
                </a:hlinkClick>
              </a:rPr>
              <a:t>https://www.youtube.com/watch?v=65B_GENms18</a:t>
            </a:r>
            <a:endParaRPr sz="900"/>
          </a:p>
          <a:p>
            <a:pPr indent="0" lvl="0" marL="0" rtl="0" algn="l">
              <a:spcBef>
                <a:spcPts val="1200"/>
              </a:spcBef>
              <a:spcAft>
                <a:spcPts val="1200"/>
              </a:spcAft>
              <a:buNone/>
            </a:pPr>
            <a:r>
              <a:t/>
            </a:r>
            <a:endParaRPr sz="900">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Docker-Compose um pouco mais complexo</a:t>
            </a:r>
            <a:endParaRPr/>
          </a:p>
        </p:txBody>
      </p:sp>
      <p:pic>
        <p:nvPicPr>
          <p:cNvPr id="1151" name="Google Shape;1151;p192"/>
          <p:cNvPicPr preferRelativeResize="0"/>
          <p:nvPr/>
        </p:nvPicPr>
        <p:blipFill>
          <a:blip r:embed="rId3">
            <a:alphaModFix/>
          </a:blip>
          <a:stretch>
            <a:fillRect/>
          </a:stretch>
        </p:blipFill>
        <p:spPr>
          <a:xfrm>
            <a:off x="1949700" y="1116850"/>
            <a:ext cx="4665418" cy="3530851"/>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id="1156" name="Google Shape;1156;p193"/>
          <p:cNvPicPr preferRelativeResize="0"/>
          <p:nvPr/>
        </p:nvPicPr>
        <p:blipFill>
          <a:blip r:embed="rId3">
            <a:alphaModFix/>
          </a:blip>
          <a:stretch>
            <a:fillRect/>
          </a:stretch>
        </p:blipFill>
        <p:spPr>
          <a:xfrm>
            <a:off x="642563" y="801938"/>
            <a:ext cx="7858872" cy="353962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pic>
        <p:nvPicPr>
          <p:cNvPr id="1161" name="Google Shape;1161;p194"/>
          <p:cNvPicPr preferRelativeResize="0"/>
          <p:nvPr/>
        </p:nvPicPr>
        <p:blipFill>
          <a:blip r:embed="rId3">
            <a:alphaModFix/>
          </a:blip>
          <a:stretch>
            <a:fillRect/>
          </a:stretch>
        </p:blipFill>
        <p:spPr>
          <a:xfrm>
            <a:off x="390738" y="688525"/>
            <a:ext cx="8362529" cy="3766452"/>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Kubernetes</a:t>
            </a:r>
            <a:endParaRPr/>
          </a:p>
        </p:txBody>
      </p:sp>
      <p:sp>
        <p:nvSpPr>
          <p:cNvPr id="1167" name="Google Shape;1167;p195"/>
          <p:cNvSpPr txBox="1"/>
          <p:nvPr>
            <p:ph idx="1" type="body"/>
          </p:nvPr>
        </p:nvSpPr>
        <p:spPr>
          <a:xfrm>
            <a:off x="1297500" y="1338950"/>
            <a:ext cx="7038900" cy="2911200"/>
          </a:xfrm>
          <a:prstGeom prst="rect">
            <a:avLst/>
          </a:prstGeom>
        </p:spPr>
        <p:txBody>
          <a:bodyPr anchorCtr="0" anchor="t" bIns="91425" lIns="91425" spcFirstLastPara="1" rIns="91425" wrap="square" tIns="91425">
            <a:normAutofit/>
          </a:bodyPr>
          <a:lstStyle/>
          <a:p>
            <a:pPr indent="0" lvl="0" marL="0" rtl="0" algn="l">
              <a:spcBef>
                <a:spcPts val="500"/>
              </a:spcBef>
              <a:spcAft>
                <a:spcPts val="0"/>
              </a:spcAft>
              <a:buNone/>
            </a:pPr>
            <a:r>
              <a:rPr b="1" lang="pt-BR" sz="1050">
                <a:latin typeface="Arial"/>
                <a:ea typeface="Arial"/>
                <a:cs typeface="Arial"/>
                <a:sym typeface="Arial"/>
              </a:rPr>
              <a:t>Kubernetes</a:t>
            </a:r>
            <a:r>
              <a:rPr lang="pt-BR" sz="1050">
                <a:latin typeface="Arial"/>
                <a:ea typeface="Arial"/>
                <a:cs typeface="Arial"/>
                <a:sym typeface="Arial"/>
              </a:rPr>
              <a:t> é um sistema de orquestração de </a:t>
            </a:r>
            <a:r>
              <a:rPr lang="pt-BR" sz="1050">
                <a:uFill>
                  <a:noFill/>
                </a:uFill>
                <a:latin typeface="Arial"/>
                <a:ea typeface="Arial"/>
                <a:cs typeface="Arial"/>
                <a:sym typeface="Arial"/>
                <a:hlinkClick r:id="rId3"/>
              </a:rPr>
              <a:t>containeres</a:t>
            </a:r>
            <a:r>
              <a:rPr lang="pt-BR" sz="1050">
                <a:latin typeface="Arial"/>
                <a:ea typeface="Arial"/>
                <a:cs typeface="Arial"/>
                <a:sym typeface="Arial"/>
              </a:rPr>
              <a:t> </a:t>
            </a:r>
            <a:r>
              <a:rPr lang="pt-BR" sz="1050">
                <a:uFill>
                  <a:noFill/>
                </a:uFill>
                <a:latin typeface="Arial"/>
                <a:ea typeface="Arial"/>
                <a:cs typeface="Arial"/>
                <a:sym typeface="Arial"/>
                <a:hlinkClick r:id="rId4"/>
              </a:rPr>
              <a:t>open-source</a:t>
            </a:r>
            <a:r>
              <a:rPr lang="pt-BR" sz="1050">
                <a:latin typeface="Arial"/>
                <a:ea typeface="Arial"/>
                <a:cs typeface="Arial"/>
                <a:sym typeface="Arial"/>
              </a:rPr>
              <a:t> que automatiza a implantação, o dimensionamento e a gestão de aplicações em </a:t>
            </a:r>
            <a:r>
              <a:rPr lang="pt-BR" sz="1050">
                <a:uFill>
                  <a:noFill/>
                </a:uFill>
                <a:latin typeface="Arial"/>
                <a:ea typeface="Arial"/>
                <a:cs typeface="Arial"/>
                <a:sym typeface="Arial"/>
                <a:hlinkClick r:id="rId5"/>
              </a:rPr>
              <a:t>contêineres</a:t>
            </a:r>
            <a:r>
              <a:rPr lang="pt-BR" sz="1050">
                <a:latin typeface="Arial"/>
                <a:ea typeface="Arial"/>
                <a:cs typeface="Arial"/>
                <a:sym typeface="Arial"/>
              </a:rPr>
              <a:t>. Ele foi originalmente projetado pelo </a:t>
            </a:r>
            <a:r>
              <a:rPr lang="pt-BR" sz="1050">
                <a:uFill>
                  <a:noFill/>
                </a:uFill>
                <a:latin typeface="Arial"/>
                <a:ea typeface="Arial"/>
                <a:cs typeface="Arial"/>
                <a:sym typeface="Arial"/>
                <a:hlinkClick r:id="rId6"/>
              </a:rPr>
              <a:t>Google</a:t>
            </a:r>
            <a:r>
              <a:rPr lang="pt-BR" sz="1050">
                <a:latin typeface="Arial"/>
                <a:ea typeface="Arial"/>
                <a:cs typeface="Arial"/>
                <a:sym typeface="Arial"/>
              </a:rPr>
              <a:t> e agora é mantido pela </a:t>
            </a:r>
            <a:r>
              <a:rPr lang="pt-BR" sz="1050">
                <a:uFill>
                  <a:noFill/>
                </a:uFill>
                <a:latin typeface="Arial"/>
                <a:ea typeface="Arial"/>
                <a:cs typeface="Arial"/>
                <a:sym typeface="Arial"/>
                <a:hlinkClick r:id="rId7"/>
              </a:rPr>
              <a:t>Cloud Native Computing Foundation</a:t>
            </a:r>
            <a:r>
              <a:rPr lang="pt-BR" sz="1050">
                <a:latin typeface="Arial"/>
                <a:ea typeface="Arial"/>
                <a:cs typeface="Arial"/>
                <a:sym typeface="Arial"/>
              </a:rPr>
              <a:t>. Ele funciona com uma variedade de ferramentas de conteinerização, incluindo </a:t>
            </a:r>
            <a:r>
              <a:rPr lang="pt-BR" sz="1050">
                <a:uFill>
                  <a:noFill/>
                </a:uFill>
                <a:latin typeface="Arial"/>
                <a:ea typeface="Arial"/>
                <a:cs typeface="Arial"/>
                <a:sym typeface="Arial"/>
                <a:hlinkClick r:id="rId8"/>
              </a:rPr>
              <a:t>Docker</a:t>
            </a:r>
            <a:r>
              <a:rPr lang="pt-BR" sz="1050">
                <a:latin typeface="Arial"/>
                <a:ea typeface="Arial"/>
                <a:cs typeface="Arial"/>
                <a:sym typeface="Arial"/>
              </a:rPr>
              <a:t>.</a:t>
            </a:r>
            <a:endParaRPr sz="1050">
              <a:latin typeface="Arial"/>
              <a:ea typeface="Arial"/>
              <a:cs typeface="Arial"/>
              <a:sym typeface="Arial"/>
            </a:endParaRPr>
          </a:p>
          <a:p>
            <a:pPr indent="0" lvl="0" marL="0" rtl="0" algn="l">
              <a:spcBef>
                <a:spcPts val="500"/>
              </a:spcBef>
              <a:spcAft>
                <a:spcPts val="0"/>
              </a:spcAft>
              <a:buNone/>
            </a:pPr>
            <a:r>
              <a:rPr lang="pt-BR" sz="1050">
                <a:latin typeface="Arial"/>
                <a:ea typeface="Arial"/>
                <a:cs typeface="Arial"/>
                <a:sym typeface="Arial"/>
              </a:rPr>
              <a:t>Muitos serviços de nuvem oferecem uma plataforma baseada em Serviço (Paas ou Iaas), onde o kubernetes pode ser implantado sob serviço gerenciado. Muitos fornecedores também provém sua própria marca de distribuição de kubernetes. </a:t>
            </a:r>
            <a:endParaRPr sz="1050"/>
          </a:p>
          <a:p>
            <a:pPr indent="0" lvl="0" marL="0" rtl="0" algn="l">
              <a:spcBef>
                <a:spcPts val="500"/>
              </a:spcBef>
              <a:spcAft>
                <a:spcPts val="0"/>
              </a:spcAft>
              <a:buNone/>
            </a:pPr>
            <a:r>
              <a:t/>
            </a:r>
            <a:endParaRPr sz="1050"/>
          </a:p>
          <a:p>
            <a:pPr indent="0" lvl="0" marL="0" rtl="0" algn="l">
              <a:spcBef>
                <a:spcPts val="500"/>
              </a:spcBef>
              <a:spcAft>
                <a:spcPts val="0"/>
              </a:spcAft>
              <a:buNone/>
            </a:pPr>
            <a:r>
              <a:rPr lang="pt-BR" sz="1050">
                <a:latin typeface="Arial"/>
                <a:ea typeface="Arial"/>
                <a:cs typeface="Arial"/>
                <a:sym typeface="Arial"/>
              </a:rPr>
              <a:t>Para testar</a:t>
            </a:r>
            <a:endParaRPr sz="1050">
              <a:latin typeface="Arial"/>
              <a:ea typeface="Arial"/>
              <a:cs typeface="Arial"/>
              <a:sym typeface="Arial"/>
            </a:endParaRPr>
          </a:p>
          <a:p>
            <a:pPr indent="0" lvl="0" marL="0" rtl="0" algn="l">
              <a:spcBef>
                <a:spcPts val="500"/>
              </a:spcBef>
              <a:spcAft>
                <a:spcPts val="0"/>
              </a:spcAft>
              <a:buNone/>
            </a:pPr>
            <a:r>
              <a:rPr lang="pt-BR" sz="1050" u="sng">
                <a:solidFill>
                  <a:schemeClr val="hlink"/>
                </a:solidFill>
                <a:latin typeface="Arial"/>
                <a:ea typeface="Arial"/>
                <a:cs typeface="Arial"/>
                <a:sym typeface="Arial"/>
                <a:hlinkClick r:id="rId9"/>
              </a:rPr>
              <a:t>https://labs.play-with-k8s.com/</a:t>
            </a:r>
            <a:endParaRPr sz="1050"/>
          </a:p>
          <a:p>
            <a:pPr indent="0" lvl="0" marL="0" rtl="0" algn="l">
              <a:spcBef>
                <a:spcPts val="500"/>
              </a:spcBef>
              <a:spcAft>
                <a:spcPts val="0"/>
              </a:spcAft>
              <a:buNone/>
            </a:pPr>
            <a:r>
              <a:rPr lang="pt-BR" sz="1050" u="sng">
                <a:solidFill>
                  <a:schemeClr val="hlink"/>
                </a:solidFill>
                <a:hlinkClick r:id="rId10"/>
              </a:rPr>
              <a:t>https://microk8s.io/</a:t>
            </a:r>
            <a:endParaRPr sz="1050"/>
          </a:p>
          <a:p>
            <a:pPr indent="0" lvl="0" marL="0" rtl="0" algn="l">
              <a:spcBef>
                <a:spcPts val="500"/>
              </a:spcBef>
              <a:spcAft>
                <a:spcPts val="500"/>
              </a:spcAft>
              <a:buNone/>
            </a:pPr>
            <a:r>
              <a:rPr lang="pt-BR" sz="1050" u="sng">
                <a:solidFill>
                  <a:schemeClr val="hlink"/>
                </a:solidFill>
                <a:hlinkClick r:id="rId11"/>
              </a:rPr>
              <a:t>https://k3s.io/</a:t>
            </a:r>
            <a:endParaRPr b="1" i="1" sz="1050">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Arquitetura</a:t>
            </a:r>
            <a:endParaRPr/>
          </a:p>
        </p:txBody>
      </p:sp>
      <p:pic>
        <p:nvPicPr>
          <p:cNvPr id="1173" name="Google Shape;1173;p196"/>
          <p:cNvPicPr preferRelativeResize="0"/>
          <p:nvPr/>
        </p:nvPicPr>
        <p:blipFill>
          <a:blip r:embed="rId3">
            <a:alphaModFix/>
          </a:blip>
          <a:stretch>
            <a:fillRect/>
          </a:stretch>
        </p:blipFill>
        <p:spPr>
          <a:xfrm>
            <a:off x="1356700" y="1017725"/>
            <a:ext cx="6430607" cy="3820977"/>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7" name="Shape 1177"/>
        <p:cNvGrpSpPr/>
        <p:nvPr/>
      </p:nvGrpSpPr>
      <p:grpSpPr>
        <a:xfrm>
          <a:off x="0" y="0"/>
          <a:ext cx="0" cy="0"/>
          <a:chOff x="0" y="0"/>
          <a:chExt cx="0" cy="0"/>
        </a:xfrm>
      </p:grpSpPr>
      <p:sp>
        <p:nvSpPr>
          <p:cNvPr id="1178" name="Google Shape;1178;p1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solidFill>
                  <a:schemeClr val="lt1"/>
                </a:solidFill>
              </a:rPr>
              <a:t>Estrutura</a:t>
            </a:r>
            <a:endParaRPr>
              <a:solidFill>
                <a:schemeClr val="lt1"/>
              </a:solidFill>
            </a:endParaRPr>
          </a:p>
          <a:p>
            <a:pPr indent="0" lvl="0" marL="0" rtl="0" algn="ctr">
              <a:spcBef>
                <a:spcPts val="0"/>
              </a:spcBef>
              <a:spcAft>
                <a:spcPts val="0"/>
              </a:spcAft>
              <a:buNone/>
            </a:pPr>
            <a:r>
              <a:rPr lang="pt-BR" sz="850" u="sng">
                <a:solidFill>
                  <a:schemeClr val="lt1"/>
                </a:solidFill>
                <a:hlinkClick r:id="rId3">
                  <a:extLst>
                    <a:ext uri="{A12FA001-AC4F-418D-AE19-62706E023703}">
                      <ahyp:hlinkClr val="tx"/>
                    </a:ext>
                  </a:extLst>
                </a:hlinkClick>
              </a:rPr>
              <a:t>https://kubernetes.io/docs/concepts/overview/components/</a:t>
            </a:r>
            <a:endParaRPr sz="850">
              <a:solidFill>
                <a:schemeClr val="lt1"/>
              </a:solidFill>
            </a:endParaRPr>
          </a:p>
          <a:p>
            <a:pPr indent="0" lvl="0" marL="0" rtl="0" algn="ctr">
              <a:spcBef>
                <a:spcPts val="0"/>
              </a:spcBef>
              <a:spcAft>
                <a:spcPts val="0"/>
              </a:spcAft>
              <a:buNone/>
            </a:pPr>
            <a:r>
              <a:t/>
            </a:r>
            <a:endParaRPr>
              <a:solidFill>
                <a:schemeClr val="lt1"/>
              </a:solidFill>
            </a:endParaRPr>
          </a:p>
        </p:txBody>
      </p:sp>
      <p:pic>
        <p:nvPicPr>
          <p:cNvPr id="1179" name="Google Shape;1179;p197"/>
          <p:cNvPicPr preferRelativeResize="0"/>
          <p:nvPr/>
        </p:nvPicPr>
        <p:blipFill>
          <a:blip r:embed="rId4">
            <a:alphaModFix/>
          </a:blip>
          <a:stretch>
            <a:fillRect/>
          </a:stretch>
        </p:blipFill>
        <p:spPr>
          <a:xfrm>
            <a:off x="793688" y="1162875"/>
            <a:ext cx="7556624" cy="353085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Alguns provedores</a:t>
            </a:r>
            <a:endParaRPr/>
          </a:p>
        </p:txBody>
      </p:sp>
      <p:pic>
        <p:nvPicPr>
          <p:cNvPr id="1185" name="Google Shape;1185;p198"/>
          <p:cNvPicPr preferRelativeResize="0"/>
          <p:nvPr/>
        </p:nvPicPr>
        <p:blipFill>
          <a:blip r:embed="rId3">
            <a:alphaModFix/>
          </a:blip>
          <a:stretch>
            <a:fillRect/>
          </a:stretch>
        </p:blipFill>
        <p:spPr>
          <a:xfrm>
            <a:off x="1832800" y="1226450"/>
            <a:ext cx="5684890" cy="3530849"/>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Kubernetes</a:t>
            </a:r>
            <a:endParaRPr/>
          </a:p>
        </p:txBody>
      </p:sp>
      <p:sp>
        <p:nvSpPr>
          <p:cNvPr id="1191" name="Google Shape;1191;p199"/>
          <p:cNvSpPr txBox="1"/>
          <p:nvPr>
            <p:ph idx="1" type="body"/>
          </p:nvPr>
        </p:nvSpPr>
        <p:spPr>
          <a:xfrm>
            <a:off x="1297500" y="1338950"/>
            <a:ext cx="7038900" cy="2911200"/>
          </a:xfrm>
          <a:prstGeom prst="rect">
            <a:avLst/>
          </a:prstGeom>
        </p:spPr>
        <p:txBody>
          <a:bodyPr anchorCtr="0" anchor="t" bIns="91425" lIns="91425" spcFirstLastPara="1" rIns="91425" wrap="square" tIns="91425">
            <a:normAutofit/>
          </a:bodyPr>
          <a:lstStyle/>
          <a:p>
            <a:pPr indent="0" lvl="0" marL="0" rtl="0" algn="l">
              <a:spcBef>
                <a:spcPts val="500"/>
              </a:spcBef>
              <a:spcAft>
                <a:spcPts val="0"/>
              </a:spcAft>
              <a:buNone/>
            </a:pPr>
            <a:r>
              <a:rPr b="1" lang="pt-BR" sz="1050">
                <a:latin typeface="Arial"/>
                <a:ea typeface="Arial"/>
                <a:cs typeface="Arial"/>
                <a:sym typeface="Arial"/>
              </a:rPr>
              <a:t>Kubernetes</a:t>
            </a:r>
            <a:r>
              <a:rPr lang="pt-BR" sz="1050">
                <a:latin typeface="Arial"/>
                <a:ea typeface="Arial"/>
                <a:cs typeface="Arial"/>
                <a:sym typeface="Arial"/>
              </a:rPr>
              <a:t> é um sistema de orquestração de </a:t>
            </a:r>
            <a:r>
              <a:rPr lang="pt-BR" sz="1050">
                <a:uFill>
                  <a:noFill/>
                </a:uFill>
                <a:latin typeface="Arial"/>
                <a:ea typeface="Arial"/>
                <a:cs typeface="Arial"/>
                <a:sym typeface="Arial"/>
                <a:hlinkClick r:id="rId3"/>
              </a:rPr>
              <a:t>containeres</a:t>
            </a:r>
            <a:r>
              <a:rPr lang="pt-BR" sz="1050">
                <a:latin typeface="Arial"/>
                <a:ea typeface="Arial"/>
                <a:cs typeface="Arial"/>
                <a:sym typeface="Arial"/>
              </a:rPr>
              <a:t> </a:t>
            </a:r>
            <a:r>
              <a:rPr lang="pt-BR" sz="1050">
                <a:uFill>
                  <a:noFill/>
                </a:uFill>
                <a:latin typeface="Arial"/>
                <a:ea typeface="Arial"/>
                <a:cs typeface="Arial"/>
                <a:sym typeface="Arial"/>
                <a:hlinkClick r:id="rId4"/>
              </a:rPr>
              <a:t>open-source</a:t>
            </a:r>
            <a:r>
              <a:rPr lang="pt-BR" sz="1050">
                <a:latin typeface="Arial"/>
                <a:ea typeface="Arial"/>
                <a:cs typeface="Arial"/>
                <a:sym typeface="Arial"/>
              </a:rPr>
              <a:t> que automatiza a implantação, o dimensionamento e a gestão de aplicações em </a:t>
            </a:r>
            <a:r>
              <a:rPr lang="pt-BR" sz="1050">
                <a:uFill>
                  <a:noFill/>
                </a:uFill>
                <a:latin typeface="Arial"/>
                <a:ea typeface="Arial"/>
                <a:cs typeface="Arial"/>
                <a:sym typeface="Arial"/>
                <a:hlinkClick r:id="rId5"/>
              </a:rPr>
              <a:t>contêineres</a:t>
            </a:r>
            <a:r>
              <a:rPr lang="pt-BR" sz="1050">
                <a:latin typeface="Arial"/>
                <a:ea typeface="Arial"/>
                <a:cs typeface="Arial"/>
                <a:sym typeface="Arial"/>
              </a:rPr>
              <a:t>. Ele foi originalmente projetado pelo </a:t>
            </a:r>
            <a:r>
              <a:rPr lang="pt-BR" sz="1050">
                <a:uFill>
                  <a:noFill/>
                </a:uFill>
                <a:latin typeface="Arial"/>
                <a:ea typeface="Arial"/>
                <a:cs typeface="Arial"/>
                <a:sym typeface="Arial"/>
                <a:hlinkClick r:id="rId6"/>
              </a:rPr>
              <a:t>Google</a:t>
            </a:r>
            <a:r>
              <a:rPr lang="pt-BR" sz="1050">
                <a:latin typeface="Arial"/>
                <a:ea typeface="Arial"/>
                <a:cs typeface="Arial"/>
                <a:sym typeface="Arial"/>
              </a:rPr>
              <a:t> e agora é mantido pela </a:t>
            </a:r>
            <a:r>
              <a:rPr lang="pt-BR" sz="1050">
                <a:uFill>
                  <a:noFill/>
                </a:uFill>
                <a:latin typeface="Arial"/>
                <a:ea typeface="Arial"/>
                <a:cs typeface="Arial"/>
                <a:sym typeface="Arial"/>
                <a:hlinkClick r:id="rId7"/>
              </a:rPr>
              <a:t>Cloud Native Computing Foundation</a:t>
            </a:r>
            <a:r>
              <a:rPr lang="pt-BR" sz="1050">
                <a:latin typeface="Arial"/>
                <a:ea typeface="Arial"/>
                <a:cs typeface="Arial"/>
                <a:sym typeface="Arial"/>
              </a:rPr>
              <a:t>. Ele funciona com uma variedade de ferramentas de conteinerização, incluindo </a:t>
            </a:r>
            <a:r>
              <a:rPr lang="pt-BR" sz="1050">
                <a:uFill>
                  <a:noFill/>
                </a:uFill>
                <a:latin typeface="Arial"/>
                <a:ea typeface="Arial"/>
                <a:cs typeface="Arial"/>
                <a:sym typeface="Arial"/>
                <a:hlinkClick r:id="rId8"/>
              </a:rPr>
              <a:t>Docker</a:t>
            </a:r>
            <a:r>
              <a:rPr lang="pt-BR" sz="1050">
                <a:latin typeface="Arial"/>
                <a:ea typeface="Arial"/>
                <a:cs typeface="Arial"/>
                <a:sym typeface="Arial"/>
              </a:rPr>
              <a:t>.</a:t>
            </a:r>
            <a:endParaRPr sz="1050">
              <a:latin typeface="Arial"/>
              <a:ea typeface="Arial"/>
              <a:cs typeface="Arial"/>
              <a:sym typeface="Arial"/>
            </a:endParaRPr>
          </a:p>
          <a:p>
            <a:pPr indent="0" lvl="0" marL="0" rtl="0" algn="l">
              <a:spcBef>
                <a:spcPts val="500"/>
              </a:spcBef>
              <a:spcAft>
                <a:spcPts val="0"/>
              </a:spcAft>
              <a:buNone/>
            </a:pPr>
            <a:r>
              <a:rPr lang="pt-BR" sz="1050">
                <a:latin typeface="Arial"/>
                <a:ea typeface="Arial"/>
                <a:cs typeface="Arial"/>
                <a:sym typeface="Arial"/>
              </a:rPr>
              <a:t>Muitos serviços de nuvem oferecem uma plataforma baseada em Serviço (Paas ou Iaas), onde o kubernetes pode ser implantado sob serviço gerenciado. Muitos fornecedores também provém sua própria marca de distribuição de kubernetes. </a:t>
            </a:r>
            <a:endParaRPr sz="1050">
              <a:latin typeface="Arial"/>
              <a:ea typeface="Arial"/>
              <a:cs typeface="Arial"/>
              <a:sym typeface="Arial"/>
            </a:endParaRPr>
          </a:p>
          <a:p>
            <a:pPr indent="0" lvl="0" marL="0" rtl="0" algn="l">
              <a:spcBef>
                <a:spcPts val="500"/>
              </a:spcBef>
              <a:spcAft>
                <a:spcPts val="0"/>
              </a:spcAft>
              <a:buNone/>
            </a:pPr>
            <a:r>
              <a:t/>
            </a:r>
            <a:endParaRPr sz="1050">
              <a:latin typeface="Arial"/>
              <a:ea typeface="Arial"/>
              <a:cs typeface="Arial"/>
              <a:sym typeface="Arial"/>
            </a:endParaRPr>
          </a:p>
          <a:p>
            <a:pPr indent="0" lvl="0" marL="0" rtl="0" algn="l">
              <a:spcBef>
                <a:spcPts val="500"/>
              </a:spcBef>
              <a:spcAft>
                <a:spcPts val="0"/>
              </a:spcAft>
              <a:buNone/>
            </a:pPr>
            <a:r>
              <a:rPr lang="pt-BR" sz="1050">
                <a:latin typeface="Arial"/>
                <a:ea typeface="Arial"/>
                <a:cs typeface="Arial"/>
                <a:sym typeface="Arial"/>
              </a:rPr>
              <a:t>Para testar</a:t>
            </a:r>
            <a:endParaRPr sz="1050">
              <a:latin typeface="Arial"/>
              <a:ea typeface="Arial"/>
              <a:cs typeface="Arial"/>
              <a:sym typeface="Arial"/>
            </a:endParaRPr>
          </a:p>
          <a:p>
            <a:pPr indent="0" lvl="0" marL="0" rtl="0" algn="l">
              <a:spcBef>
                <a:spcPts val="500"/>
              </a:spcBef>
              <a:spcAft>
                <a:spcPts val="0"/>
              </a:spcAft>
              <a:buNone/>
            </a:pPr>
            <a:r>
              <a:rPr lang="pt-BR" sz="1050" u="sng">
                <a:solidFill>
                  <a:schemeClr val="hlink"/>
                </a:solidFill>
                <a:latin typeface="Arial"/>
                <a:ea typeface="Arial"/>
                <a:cs typeface="Arial"/>
                <a:sym typeface="Arial"/>
                <a:hlinkClick r:id="rId9"/>
              </a:rPr>
              <a:t>https://labs.play-with-k8s.com/</a:t>
            </a:r>
            <a:endParaRPr sz="1050">
              <a:latin typeface="Arial"/>
              <a:ea typeface="Arial"/>
              <a:cs typeface="Arial"/>
              <a:sym typeface="Arial"/>
            </a:endParaRPr>
          </a:p>
          <a:p>
            <a:pPr indent="0" lvl="0" marL="0" rtl="0" algn="l">
              <a:spcBef>
                <a:spcPts val="500"/>
              </a:spcBef>
              <a:spcAft>
                <a:spcPts val="0"/>
              </a:spcAft>
              <a:buNone/>
            </a:pPr>
            <a:r>
              <a:t/>
            </a:r>
            <a:endParaRPr sz="1050">
              <a:latin typeface="Arial"/>
              <a:ea typeface="Arial"/>
              <a:cs typeface="Arial"/>
              <a:sym typeface="Arial"/>
            </a:endParaRPr>
          </a:p>
          <a:p>
            <a:pPr indent="0" lvl="0" marL="0" rtl="0" algn="l">
              <a:spcBef>
                <a:spcPts val="500"/>
              </a:spcBef>
              <a:spcAft>
                <a:spcPts val="1200"/>
              </a:spcAft>
              <a:buNone/>
            </a:pPr>
            <a:r>
              <a:t/>
            </a:r>
            <a:endParaRPr b="1" i="1" sz="1050">
              <a:latin typeface="Arial"/>
              <a:ea typeface="Arial"/>
              <a:cs typeface="Arial"/>
              <a:sym typeface="Arial"/>
            </a:endParaRPr>
          </a:p>
        </p:txBody>
      </p:sp>
      <p:pic>
        <p:nvPicPr>
          <p:cNvPr id="1192" name="Google Shape;1192;p199"/>
          <p:cNvPicPr preferRelativeResize="0"/>
          <p:nvPr/>
        </p:nvPicPr>
        <p:blipFill>
          <a:blip r:embed="rId10">
            <a:alphaModFix/>
          </a:blip>
          <a:stretch>
            <a:fillRect/>
          </a:stretch>
        </p:blipFill>
        <p:spPr>
          <a:xfrm>
            <a:off x="1120063" y="1053501"/>
            <a:ext cx="7393774" cy="382585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2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Local</a:t>
            </a:r>
            <a:endParaRPr/>
          </a:p>
        </p:txBody>
      </p:sp>
      <p:sp>
        <p:nvSpPr>
          <p:cNvPr id="1198" name="Google Shape;1198;p2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100">
                <a:latin typeface="Arial"/>
                <a:ea typeface="Arial"/>
                <a:cs typeface="Arial"/>
                <a:sym typeface="Arial"/>
              </a:rPr>
              <a:t>Instalar o VM</a:t>
            </a:r>
            <a:endParaRPr sz="1100">
              <a:latin typeface="Arial"/>
              <a:ea typeface="Arial"/>
              <a:cs typeface="Arial"/>
              <a:sym typeface="Arial"/>
            </a:endParaRPr>
          </a:p>
          <a:p>
            <a:pPr indent="0" lvl="0" marL="0" rtl="0" algn="l">
              <a:spcBef>
                <a:spcPts val="0"/>
              </a:spcBef>
              <a:spcAft>
                <a:spcPts val="0"/>
              </a:spcAft>
              <a:buNone/>
            </a:pPr>
            <a:r>
              <a:rPr lang="pt-BR" sz="1100" u="sng">
                <a:solidFill>
                  <a:schemeClr val="hlink"/>
                </a:solidFill>
                <a:latin typeface="Arial"/>
                <a:ea typeface="Arial"/>
                <a:cs typeface="Arial"/>
                <a:sym typeface="Arial"/>
                <a:hlinkClick r:id="rId3"/>
              </a:rPr>
              <a:t>https://www.virtualbox.org/wiki/Downloads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Client kubectl</a:t>
            </a:r>
            <a:endParaRPr sz="1100">
              <a:latin typeface="Arial"/>
              <a:ea typeface="Arial"/>
              <a:cs typeface="Arial"/>
              <a:sym typeface="Arial"/>
            </a:endParaRPr>
          </a:p>
          <a:p>
            <a:pPr indent="0" lvl="0" marL="0" rtl="0" algn="l">
              <a:spcBef>
                <a:spcPts val="0"/>
              </a:spcBef>
              <a:spcAft>
                <a:spcPts val="0"/>
              </a:spcAft>
              <a:buNone/>
            </a:pPr>
            <a:r>
              <a:rPr lang="pt-BR" sz="1100" u="sng">
                <a:solidFill>
                  <a:schemeClr val="hlink"/>
                </a:solidFill>
                <a:latin typeface="Arial"/>
                <a:ea typeface="Arial"/>
                <a:cs typeface="Arial"/>
                <a:sym typeface="Arial"/>
                <a:hlinkClick r:id="rId4"/>
              </a:rPr>
              <a:t>https://docs.aws.amazon.com/eks/latest/userguide/install-kubectl.html</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Instalar o minikube</a:t>
            </a:r>
            <a:endParaRPr sz="1100">
              <a:latin typeface="Arial"/>
              <a:ea typeface="Arial"/>
              <a:cs typeface="Arial"/>
              <a:sym typeface="Arial"/>
            </a:endParaRPr>
          </a:p>
          <a:p>
            <a:pPr indent="0" lvl="0" marL="0" rtl="0" algn="l">
              <a:spcBef>
                <a:spcPts val="0"/>
              </a:spcBef>
              <a:spcAft>
                <a:spcPts val="0"/>
              </a:spcAft>
              <a:buNone/>
            </a:pPr>
            <a:r>
              <a:rPr lang="pt-BR" sz="1100" u="sng">
                <a:solidFill>
                  <a:schemeClr val="hlink"/>
                </a:solidFill>
                <a:latin typeface="Arial"/>
                <a:ea typeface="Arial"/>
                <a:cs typeface="Arial"/>
                <a:sym typeface="Arial"/>
                <a:hlinkClick r:id="rId5"/>
              </a:rPr>
              <a:t>https://minikube.sigs.k8s.io/docs/start/</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minikube start - inicia o cluster</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minikube start --driver=virtualbox - inicia o minitube mandando para o driver do virtualbox</a:t>
            </a:r>
            <a:endParaRPr b="1" sz="1050">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Os processos básicos do Kubernetes:</a:t>
            </a:r>
            <a:endParaRPr/>
          </a:p>
        </p:txBody>
      </p:sp>
      <p:sp>
        <p:nvSpPr>
          <p:cNvPr id="1204" name="Google Shape;1204;p201"/>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AutoNum type="arabicPeriod"/>
            </a:pPr>
            <a:r>
              <a:rPr b="1" lang="pt-BR" sz="1200">
                <a:latin typeface="Arial"/>
                <a:ea typeface="Arial"/>
                <a:cs typeface="Arial"/>
                <a:sym typeface="Arial"/>
              </a:rPr>
              <a:t>Cluster</a:t>
            </a:r>
            <a:r>
              <a:rPr lang="pt-BR" sz="1200">
                <a:latin typeface="Arial"/>
                <a:ea typeface="Arial"/>
                <a:cs typeface="Arial"/>
                <a:sym typeface="Arial"/>
              </a:rPr>
              <a:t> - Este é um conjunto de servidores, incluindo o servidor API.</a:t>
            </a:r>
            <a:br>
              <a:rPr lang="pt-BR"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b="1" lang="pt-BR" sz="1200">
                <a:latin typeface="Arial"/>
                <a:ea typeface="Arial"/>
                <a:cs typeface="Arial"/>
                <a:sym typeface="Arial"/>
              </a:rPr>
              <a:t>Master Node </a:t>
            </a:r>
            <a:r>
              <a:rPr lang="pt-BR" sz="1200">
                <a:latin typeface="Arial"/>
                <a:ea typeface="Arial"/>
                <a:cs typeface="Arial"/>
                <a:sym typeface="Arial"/>
              </a:rPr>
              <a:t>- O Master é uma coleção de componentes que constituem o painel de controle do Kubernetes. Eles são usados para cada decisão de cluster.</a:t>
            </a:r>
            <a:br>
              <a:rPr lang="pt-BR"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b="1" lang="pt-BR" sz="1200">
                <a:latin typeface="Arial"/>
                <a:ea typeface="Arial"/>
                <a:cs typeface="Arial"/>
                <a:sym typeface="Arial"/>
              </a:rPr>
              <a:t>Worker Node </a:t>
            </a:r>
            <a:r>
              <a:rPr lang="pt-BR" sz="1200">
                <a:latin typeface="Arial"/>
                <a:ea typeface="Arial"/>
                <a:cs typeface="Arial"/>
                <a:sym typeface="Arial"/>
              </a:rPr>
              <a:t>- Os nós de trabalho verificam o servidor API em busca de novas atribuições de trabalho, que eles realizam. Eles se reportam ao Master Node.</a:t>
            </a:r>
            <a:br>
              <a:rPr lang="pt-BR"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b="1" lang="pt-BR" sz="1200">
                <a:latin typeface="Arial"/>
                <a:ea typeface="Arial"/>
                <a:cs typeface="Arial"/>
                <a:sym typeface="Arial"/>
              </a:rPr>
              <a:t>Pods</a:t>
            </a:r>
            <a:r>
              <a:rPr lang="pt-BR" sz="1200">
                <a:latin typeface="Arial"/>
                <a:ea typeface="Arial"/>
                <a:cs typeface="Arial"/>
                <a:sym typeface="Arial"/>
              </a:rPr>
              <a:t> - Um pod é o menor elemento de programação. Ele funciona como um recipiente para cada container. Ele pode ter um conjunto de containers.</a:t>
            </a:r>
            <a:br>
              <a:rPr lang="pt-BR"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pt-BR" sz="1200">
                <a:latin typeface="Arial"/>
                <a:ea typeface="Arial"/>
                <a:cs typeface="Arial"/>
                <a:sym typeface="Arial"/>
              </a:rPr>
              <a:t>Docker Container - As aplicações dentro do Pod</a:t>
            </a:r>
            <a:br>
              <a:rPr lang="pt-BR"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pt-BR" sz="1200">
                <a:latin typeface="Arial"/>
                <a:ea typeface="Arial"/>
                <a:cs typeface="Arial"/>
                <a:sym typeface="Arial"/>
              </a:rPr>
              <a:t>Kube-proxy - Este proxy de rede executa serviços em um único nó de trabalho.</a:t>
            </a:r>
            <a:endParaRPr sz="12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IP e blocos de CDIR</a:t>
            </a:r>
            <a:endParaRPr/>
          </a:p>
          <a:p>
            <a:pPr indent="0" lvl="0" marL="0" rtl="0" algn="ctr">
              <a:spcBef>
                <a:spcPts val="0"/>
              </a:spcBef>
              <a:spcAft>
                <a:spcPts val="0"/>
              </a:spcAft>
              <a:buNone/>
            </a:pPr>
            <a:r>
              <a:rPr lang="pt-BR" sz="1100" u="sng">
                <a:solidFill>
                  <a:schemeClr val="hlink"/>
                </a:solidFill>
                <a:hlinkClick r:id="rId3"/>
              </a:rPr>
              <a:t>https://pt.m.wikipedia.org/wiki/Endere%C3%A7o_IP</a:t>
            </a:r>
            <a:endParaRPr sz="1100"/>
          </a:p>
          <a:p>
            <a:pPr indent="0" lvl="0" marL="0" rtl="0" algn="ctr">
              <a:spcBef>
                <a:spcPts val="0"/>
              </a:spcBef>
              <a:spcAft>
                <a:spcPts val="0"/>
              </a:spcAft>
              <a:buNone/>
            </a:pPr>
            <a:r>
              <a:t/>
            </a:r>
            <a:endParaRPr/>
          </a:p>
        </p:txBody>
      </p:sp>
      <p:sp>
        <p:nvSpPr>
          <p:cNvPr id="158" name="Google Shape;15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50">
              <a:solidFill>
                <a:srgbClr val="CE9178"/>
              </a:solidFill>
              <a:highlight>
                <a:srgbClr val="1E1E1E"/>
              </a:highlight>
              <a:latin typeface="Courier New"/>
              <a:ea typeface="Courier New"/>
              <a:cs typeface="Courier New"/>
              <a:sym typeface="Courier New"/>
            </a:endParaRPr>
          </a:p>
          <a:p>
            <a:pPr indent="0" lvl="0" marL="0" rtl="0" algn="l">
              <a:spcBef>
                <a:spcPts val="1200"/>
              </a:spcBef>
              <a:spcAft>
                <a:spcPts val="1200"/>
              </a:spcAft>
              <a:buNone/>
            </a:pPr>
            <a:r>
              <a:t/>
            </a:r>
            <a:endParaRPr sz="1600"/>
          </a:p>
        </p:txBody>
      </p:sp>
      <p:pic>
        <p:nvPicPr>
          <p:cNvPr id="159" name="Google Shape;159;p31"/>
          <p:cNvPicPr preferRelativeResize="0"/>
          <p:nvPr/>
        </p:nvPicPr>
        <p:blipFill>
          <a:blip r:embed="rId4">
            <a:alphaModFix/>
          </a:blip>
          <a:stretch>
            <a:fillRect/>
          </a:stretch>
        </p:blipFill>
        <p:spPr>
          <a:xfrm>
            <a:off x="2049450" y="1152475"/>
            <a:ext cx="5044936" cy="3707248"/>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Opção dentro do docker Local</a:t>
            </a:r>
            <a:endParaRPr/>
          </a:p>
        </p:txBody>
      </p:sp>
      <p:pic>
        <p:nvPicPr>
          <p:cNvPr id="1210" name="Google Shape;1210;p202"/>
          <p:cNvPicPr preferRelativeResize="0"/>
          <p:nvPr/>
        </p:nvPicPr>
        <p:blipFill>
          <a:blip r:embed="rId3">
            <a:alphaModFix/>
          </a:blip>
          <a:stretch>
            <a:fillRect/>
          </a:stretch>
        </p:blipFill>
        <p:spPr>
          <a:xfrm>
            <a:off x="1180351" y="1063550"/>
            <a:ext cx="6688323" cy="380137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Cluster Master - Worker - AWS</a:t>
            </a:r>
            <a:endParaRPr/>
          </a:p>
          <a:p>
            <a:pPr indent="0" lvl="0" marL="0" rtl="0" algn="ctr">
              <a:spcBef>
                <a:spcPts val="0"/>
              </a:spcBef>
              <a:spcAft>
                <a:spcPts val="0"/>
              </a:spcAft>
              <a:buNone/>
            </a:pPr>
            <a:r>
              <a:rPr lang="pt-BR" sz="1100"/>
              <a:t>Criar 3 máquinas</a:t>
            </a:r>
            <a:endParaRPr sz="1100"/>
          </a:p>
          <a:p>
            <a:pPr indent="0" lvl="0" marL="0" rtl="0" algn="ctr">
              <a:spcBef>
                <a:spcPts val="0"/>
              </a:spcBef>
              <a:spcAft>
                <a:spcPts val="0"/>
              </a:spcAft>
              <a:buNone/>
            </a:pPr>
            <a:r>
              <a:rPr lang="pt-BR" sz="1100"/>
              <a:t>1 para o master</a:t>
            </a:r>
            <a:endParaRPr sz="1100"/>
          </a:p>
          <a:p>
            <a:pPr indent="0" lvl="0" marL="0" rtl="0" algn="ctr">
              <a:spcBef>
                <a:spcPts val="0"/>
              </a:spcBef>
              <a:spcAft>
                <a:spcPts val="0"/>
              </a:spcAft>
              <a:buNone/>
            </a:pPr>
            <a:r>
              <a:rPr lang="pt-BR" sz="1100"/>
              <a:t>2 para os workers</a:t>
            </a:r>
            <a:endParaRPr sz="1100"/>
          </a:p>
        </p:txBody>
      </p:sp>
      <p:pic>
        <p:nvPicPr>
          <p:cNvPr id="1216" name="Google Shape;1216;p203"/>
          <p:cNvPicPr preferRelativeResize="0"/>
          <p:nvPr/>
        </p:nvPicPr>
        <p:blipFill>
          <a:blip r:embed="rId3">
            <a:alphaModFix/>
          </a:blip>
          <a:stretch>
            <a:fillRect/>
          </a:stretch>
        </p:blipFill>
        <p:spPr>
          <a:xfrm>
            <a:off x="123175" y="3948250"/>
            <a:ext cx="8839202" cy="476989"/>
          </a:xfrm>
          <a:prstGeom prst="rect">
            <a:avLst/>
          </a:prstGeom>
          <a:noFill/>
          <a:ln>
            <a:noFill/>
          </a:ln>
        </p:spPr>
      </p:pic>
      <p:pic>
        <p:nvPicPr>
          <p:cNvPr id="1217" name="Google Shape;1217;p203"/>
          <p:cNvPicPr preferRelativeResize="0"/>
          <p:nvPr/>
        </p:nvPicPr>
        <p:blipFill>
          <a:blip r:embed="rId4">
            <a:alphaModFix/>
          </a:blip>
          <a:stretch>
            <a:fillRect/>
          </a:stretch>
        </p:blipFill>
        <p:spPr>
          <a:xfrm>
            <a:off x="123175" y="4460739"/>
            <a:ext cx="8839201" cy="543951"/>
          </a:xfrm>
          <a:prstGeom prst="rect">
            <a:avLst/>
          </a:prstGeom>
          <a:noFill/>
          <a:ln>
            <a:noFill/>
          </a:ln>
        </p:spPr>
      </p:pic>
      <p:pic>
        <p:nvPicPr>
          <p:cNvPr id="1218" name="Google Shape;1218;p203"/>
          <p:cNvPicPr preferRelativeResize="0"/>
          <p:nvPr/>
        </p:nvPicPr>
        <p:blipFill>
          <a:blip r:embed="rId5">
            <a:alphaModFix/>
          </a:blip>
          <a:stretch>
            <a:fillRect/>
          </a:stretch>
        </p:blipFill>
        <p:spPr>
          <a:xfrm>
            <a:off x="2698900" y="1403950"/>
            <a:ext cx="4236088" cy="23356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Máquinas criadas ligue o mult term do iterm</a:t>
            </a:r>
            <a:endParaRPr sz="1100"/>
          </a:p>
        </p:txBody>
      </p:sp>
      <p:pic>
        <p:nvPicPr>
          <p:cNvPr id="1224" name="Google Shape;1224;p204"/>
          <p:cNvPicPr preferRelativeResize="0"/>
          <p:nvPr/>
        </p:nvPicPr>
        <p:blipFill>
          <a:blip r:embed="rId3">
            <a:alphaModFix/>
          </a:blip>
          <a:stretch>
            <a:fillRect/>
          </a:stretch>
        </p:blipFill>
        <p:spPr>
          <a:xfrm>
            <a:off x="1350600" y="1066750"/>
            <a:ext cx="6255048" cy="3909402"/>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Conect via ssh nas 3 máquinas</a:t>
            </a:r>
            <a:endParaRPr/>
          </a:p>
          <a:p>
            <a:pPr indent="0" lvl="0" marL="0" rtl="0" algn="ctr">
              <a:spcBef>
                <a:spcPts val="0"/>
              </a:spcBef>
              <a:spcAft>
                <a:spcPts val="0"/>
              </a:spcAft>
              <a:buNone/>
            </a:pPr>
            <a:r>
              <a:rPr lang="pt-BR"/>
              <a:t>faça o apt-get update</a:t>
            </a:r>
            <a:endParaRPr/>
          </a:p>
        </p:txBody>
      </p:sp>
      <p:pic>
        <p:nvPicPr>
          <p:cNvPr id="1230" name="Google Shape;1230;p205"/>
          <p:cNvPicPr preferRelativeResize="0"/>
          <p:nvPr/>
        </p:nvPicPr>
        <p:blipFill>
          <a:blip r:embed="rId3">
            <a:alphaModFix/>
          </a:blip>
          <a:stretch>
            <a:fillRect/>
          </a:stretch>
        </p:blipFill>
        <p:spPr>
          <a:xfrm>
            <a:off x="1694000" y="1307850"/>
            <a:ext cx="5649362" cy="3530851"/>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06"/>
          <p:cNvSpPr txBox="1"/>
          <p:nvPr>
            <p:ph type="title"/>
          </p:nvPr>
        </p:nvSpPr>
        <p:spPr>
          <a:xfrm>
            <a:off x="1268275" y="2768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Desligue a swap</a:t>
            </a:r>
            <a:endParaRPr/>
          </a:p>
          <a:p>
            <a:pPr indent="0" lvl="0" marL="0" rtl="0" algn="ctr">
              <a:spcBef>
                <a:spcPts val="0"/>
              </a:spcBef>
              <a:spcAft>
                <a:spcPts val="0"/>
              </a:spcAft>
              <a:buNone/>
            </a:pPr>
            <a:r>
              <a:rPr lang="pt-BR" sz="1100"/>
              <a:t>para evitar swap do sistema operacional, o swap será feito pelo kubernetes nos pods</a:t>
            </a:r>
            <a:br>
              <a:rPr lang="pt-BR" sz="1100"/>
            </a:br>
            <a:endParaRPr sz="1100"/>
          </a:p>
          <a:p>
            <a:pPr indent="0" lvl="0" marL="0" rtl="0" algn="l">
              <a:spcBef>
                <a:spcPts val="0"/>
              </a:spcBef>
              <a:spcAft>
                <a:spcPts val="0"/>
              </a:spcAft>
              <a:buNone/>
            </a:pPr>
            <a:r>
              <a:rPr lang="pt-BR" sz="1100"/>
              <a:t>$ sudo swapoff -a</a:t>
            </a:r>
            <a:endParaRPr sz="1100"/>
          </a:p>
          <a:p>
            <a:pPr indent="0" lvl="0" marL="0" rtl="0" algn="l">
              <a:spcBef>
                <a:spcPts val="0"/>
              </a:spcBef>
              <a:spcAft>
                <a:spcPts val="0"/>
              </a:spcAft>
              <a:buNone/>
            </a:pPr>
            <a:r>
              <a:rPr lang="pt-BR" sz="1100"/>
              <a:t>$ sudo sed -i '/ swap / s/^/#/' /etc/fstab</a:t>
            </a:r>
            <a:endParaRPr sz="1100"/>
          </a:p>
        </p:txBody>
      </p:sp>
      <p:pic>
        <p:nvPicPr>
          <p:cNvPr id="1236" name="Google Shape;1236;p206"/>
          <p:cNvPicPr preferRelativeResize="0"/>
          <p:nvPr/>
        </p:nvPicPr>
        <p:blipFill>
          <a:blip r:embed="rId3">
            <a:alphaModFix/>
          </a:blip>
          <a:stretch>
            <a:fillRect/>
          </a:stretch>
        </p:blipFill>
        <p:spPr>
          <a:xfrm>
            <a:off x="1266825" y="1608250"/>
            <a:ext cx="6610350" cy="1085850"/>
          </a:xfrm>
          <a:prstGeom prst="rect">
            <a:avLst/>
          </a:prstGeom>
          <a:noFill/>
          <a:ln>
            <a:noFill/>
          </a:ln>
        </p:spPr>
      </p:pic>
      <p:pic>
        <p:nvPicPr>
          <p:cNvPr id="1237" name="Google Shape;1237;p206"/>
          <p:cNvPicPr preferRelativeResize="0"/>
          <p:nvPr/>
        </p:nvPicPr>
        <p:blipFill>
          <a:blip r:embed="rId4">
            <a:alphaModFix/>
          </a:blip>
          <a:stretch>
            <a:fillRect/>
          </a:stretch>
        </p:blipFill>
        <p:spPr>
          <a:xfrm>
            <a:off x="1528488" y="3155250"/>
            <a:ext cx="6087024" cy="1629600"/>
          </a:xfrm>
          <a:prstGeom prst="rect">
            <a:avLst/>
          </a:prstGeom>
          <a:noFill/>
          <a:ln>
            <a:noFill/>
          </a:ln>
        </p:spPr>
      </p:pic>
      <p:sp>
        <p:nvSpPr>
          <p:cNvPr id="1238" name="Google Shape;1238;p206"/>
          <p:cNvSpPr txBox="1"/>
          <p:nvPr>
            <p:ph type="title"/>
          </p:nvPr>
        </p:nvSpPr>
        <p:spPr>
          <a:xfrm>
            <a:off x="960400" y="27936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1000"/>
              <a:t>Se tiver a entrada da swap vc comenta</a:t>
            </a:r>
            <a:endParaRPr sz="1000"/>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207"/>
          <p:cNvSpPr txBox="1"/>
          <p:nvPr>
            <p:ph type="title"/>
          </p:nvPr>
        </p:nvSpPr>
        <p:spPr>
          <a:xfrm>
            <a:off x="1268275" y="2768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Instale o docker</a:t>
            </a:r>
            <a:endParaRPr/>
          </a:p>
          <a:p>
            <a:pPr indent="0" lvl="0" marL="0" rtl="0" algn="ctr">
              <a:spcBef>
                <a:spcPts val="0"/>
              </a:spcBef>
              <a:spcAft>
                <a:spcPts val="0"/>
              </a:spcAft>
              <a:buNone/>
            </a:pPr>
            <a:r>
              <a:rPr lang="pt-BR" sz="1100" u="sng">
                <a:solidFill>
                  <a:schemeClr val="hlink"/>
                </a:solidFill>
                <a:hlinkClick r:id="rId3"/>
              </a:rPr>
              <a:t>https://phoenixnap.com/kb/install-kubernetes-on-ubuntu</a:t>
            </a:r>
            <a:endParaRPr sz="11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244" name="Google Shape;1244;p207"/>
          <p:cNvPicPr preferRelativeResize="0"/>
          <p:nvPr/>
        </p:nvPicPr>
        <p:blipFill>
          <a:blip r:embed="rId4">
            <a:alphaModFix/>
          </a:blip>
          <a:stretch>
            <a:fillRect/>
          </a:stretch>
        </p:blipFill>
        <p:spPr>
          <a:xfrm>
            <a:off x="1767050" y="1248350"/>
            <a:ext cx="5836401" cy="36477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208"/>
          <p:cNvSpPr txBox="1"/>
          <p:nvPr>
            <p:ph type="title"/>
          </p:nvPr>
        </p:nvSpPr>
        <p:spPr>
          <a:xfrm>
            <a:off x="1268275" y="2768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Instale o kubernetes</a:t>
            </a:r>
            <a:endParaRPr/>
          </a:p>
          <a:p>
            <a:pPr indent="0" lvl="0" marL="0" rtl="0" algn="ctr">
              <a:spcBef>
                <a:spcPts val="0"/>
              </a:spcBef>
              <a:spcAft>
                <a:spcPts val="0"/>
              </a:spcAft>
              <a:buNone/>
            </a:pPr>
            <a:r>
              <a:rPr lang="pt-BR" sz="1100" u="sng">
                <a:solidFill>
                  <a:schemeClr val="hlink"/>
                </a:solidFill>
                <a:hlinkClick r:id="rId3"/>
              </a:rPr>
              <a:t>https://phoenixnap.com/kb/install-kubernetes-on-ubuntu</a:t>
            </a:r>
            <a:endParaRPr sz="11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250" name="Google Shape;1250;p208"/>
          <p:cNvPicPr preferRelativeResize="0"/>
          <p:nvPr/>
        </p:nvPicPr>
        <p:blipFill>
          <a:blip r:embed="rId4">
            <a:alphaModFix/>
          </a:blip>
          <a:stretch>
            <a:fillRect/>
          </a:stretch>
        </p:blipFill>
        <p:spPr>
          <a:xfrm>
            <a:off x="2176200" y="1131450"/>
            <a:ext cx="4874822" cy="36477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209"/>
          <p:cNvSpPr txBox="1"/>
          <p:nvPr>
            <p:ph type="title"/>
          </p:nvPr>
        </p:nvSpPr>
        <p:spPr>
          <a:xfrm>
            <a:off x="1268275" y="2768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Verifica se está tudo ok</a:t>
            </a:r>
            <a:endParaRPr/>
          </a:p>
        </p:txBody>
      </p:sp>
      <p:pic>
        <p:nvPicPr>
          <p:cNvPr id="1256" name="Google Shape;1256;p209"/>
          <p:cNvPicPr preferRelativeResize="0"/>
          <p:nvPr/>
        </p:nvPicPr>
        <p:blipFill>
          <a:blip r:embed="rId3">
            <a:alphaModFix/>
          </a:blip>
          <a:stretch>
            <a:fillRect/>
          </a:stretch>
        </p:blipFill>
        <p:spPr>
          <a:xfrm>
            <a:off x="1759750" y="963425"/>
            <a:ext cx="5836401" cy="36477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10"/>
          <p:cNvSpPr txBox="1"/>
          <p:nvPr>
            <p:ph type="title"/>
          </p:nvPr>
        </p:nvSpPr>
        <p:spPr>
          <a:xfrm>
            <a:off x="1268275" y="2768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Configurando master</a:t>
            </a:r>
            <a:endParaRPr/>
          </a:p>
          <a:p>
            <a:pPr indent="0" lvl="0" marL="0" rtl="0" algn="ctr">
              <a:spcBef>
                <a:spcPts val="0"/>
              </a:spcBef>
              <a:spcAft>
                <a:spcPts val="0"/>
              </a:spcAft>
              <a:buNone/>
            </a:pPr>
            <a:r>
              <a:rPr lang="pt-BR" sz="1100"/>
              <a:t>somente na máquina 1 rodar o comando</a:t>
            </a:r>
            <a:endParaRPr sz="1100"/>
          </a:p>
          <a:p>
            <a:pPr indent="0" lvl="0" marL="0" rtl="0" algn="ctr">
              <a:spcBef>
                <a:spcPts val="0"/>
              </a:spcBef>
              <a:spcAft>
                <a:spcPts val="0"/>
              </a:spcAft>
              <a:buNone/>
            </a:pPr>
            <a:r>
              <a:rPr lang="pt-BR" sz="1100"/>
              <a:t>sudo kubeadm init --apiserver-advertise-address 172.31.26.240</a:t>
            </a:r>
            <a:endParaRPr sz="1100"/>
          </a:p>
          <a:p>
            <a:pPr indent="0" lvl="0" marL="0" rtl="0" algn="ctr">
              <a:spcBef>
                <a:spcPts val="0"/>
              </a:spcBef>
              <a:spcAft>
                <a:spcPts val="0"/>
              </a:spcAft>
              <a:buNone/>
            </a:pPr>
            <a:r>
              <a:rPr lang="pt-BR" sz="1150">
                <a:latin typeface="Courier New"/>
                <a:ea typeface="Courier New"/>
                <a:cs typeface="Courier New"/>
                <a:sym typeface="Courier New"/>
              </a:rPr>
              <a:t>kubectl cluster-info</a:t>
            </a:r>
            <a:endParaRPr sz="1100"/>
          </a:p>
          <a:p>
            <a:pPr indent="0" lvl="0" marL="0" rtl="0" algn="l">
              <a:spcBef>
                <a:spcPts val="0"/>
              </a:spcBef>
              <a:spcAft>
                <a:spcPts val="0"/>
              </a:spcAft>
              <a:buNone/>
            </a:pPr>
            <a:r>
              <a:rPr lang="pt-BR" sz="1100"/>
              <a:t>Obs: tenha uma máquina com pelo menos 2 CPUs e mais de 1700 MB - AWS - </a:t>
            </a:r>
            <a:r>
              <a:rPr lang="pt-BR" sz="900">
                <a:solidFill>
                  <a:srgbClr val="CE9178"/>
                </a:solidFill>
                <a:highlight>
                  <a:srgbClr val="1E1E1E"/>
                </a:highlight>
                <a:latin typeface="Courier New"/>
                <a:ea typeface="Courier New"/>
                <a:cs typeface="Courier New"/>
                <a:sym typeface="Courier New"/>
              </a:rPr>
              <a:t>t2.medium</a:t>
            </a:r>
            <a:endParaRPr sz="90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100"/>
          </a:p>
        </p:txBody>
      </p:sp>
      <p:pic>
        <p:nvPicPr>
          <p:cNvPr id="1262" name="Google Shape;1262;p210"/>
          <p:cNvPicPr preferRelativeResize="0"/>
          <p:nvPr/>
        </p:nvPicPr>
        <p:blipFill>
          <a:blip r:embed="rId3">
            <a:alphaModFix/>
          </a:blip>
          <a:stretch>
            <a:fillRect/>
          </a:stretch>
        </p:blipFill>
        <p:spPr>
          <a:xfrm>
            <a:off x="686800" y="1577000"/>
            <a:ext cx="8001199" cy="1506100"/>
          </a:xfrm>
          <a:prstGeom prst="rect">
            <a:avLst/>
          </a:prstGeom>
          <a:noFill/>
          <a:ln>
            <a:noFill/>
          </a:ln>
        </p:spPr>
      </p:pic>
      <p:sp>
        <p:nvSpPr>
          <p:cNvPr id="1263" name="Google Shape;1263;p210"/>
          <p:cNvSpPr txBox="1"/>
          <p:nvPr/>
        </p:nvSpPr>
        <p:spPr>
          <a:xfrm>
            <a:off x="686800" y="3185475"/>
            <a:ext cx="7766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chemeClr val="dk1"/>
                </a:solidFill>
                <a:latin typeface="Courier New"/>
                <a:ea typeface="Courier New"/>
                <a:cs typeface="Courier New"/>
                <a:sym typeface="Courier New"/>
              </a:rPr>
              <a:t>Depois de instalado rode os comandos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BR" sz="1200">
                <a:solidFill>
                  <a:schemeClr val="dk1"/>
                </a:solidFill>
                <a:latin typeface="Courier New"/>
                <a:ea typeface="Courier New"/>
                <a:cs typeface="Courier New"/>
                <a:sym typeface="Courier New"/>
              </a:rPr>
              <a:t>$ sudo kubeadm init --apiserver-advertise-address $(hostname -i) # inicia master</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BR" sz="1200">
                <a:solidFill>
                  <a:schemeClr val="dk1"/>
                </a:solidFill>
                <a:latin typeface="Courier New"/>
                <a:ea typeface="Courier New"/>
                <a:cs typeface="Courier New"/>
                <a:sym typeface="Courier New"/>
              </a:rPr>
              <a:t>$ sudo kubeadm init --apiserver-advertise-address </a:t>
            </a:r>
            <a:r>
              <a:rPr lang="pt-BR" sz="1100">
                <a:solidFill>
                  <a:schemeClr val="dk1"/>
                </a:solidFill>
                <a:latin typeface="Montserrat"/>
                <a:ea typeface="Montserrat"/>
                <a:cs typeface="Montserrat"/>
                <a:sym typeface="Montserrat"/>
              </a:rPr>
              <a:t>172.31.26.240</a:t>
            </a:r>
            <a:r>
              <a:rPr lang="pt-BR" sz="1200">
                <a:solidFill>
                  <a:schemeClr val="dk1"/>
                </a:solidFill>
                <a:latin typeface="Courier New"/>
                <a:ea typeface="Courier New"/>
                <a:cs typeface="Courier New"/>
                <a:sym typeface="Courier New"/>
              </a:rPr>
              <a:t> # inicia master</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br>
              <a:rPr lang="pt-BR" sz="1200">
                <a:solidFill>
                  <a:schemeClr val="dk1"/>
                </a:solidFill>
                <a:latin typeface="Courier New"/>
                <a:ea typeface="Courier New"/>
                <a:cs typeface="Courier New"/>
                <a:sym typeface="Courier New"/>
              </a:rPr>
            </a:br>
            <a:r>
              <a:rPr lang="pt-BR" sz="1200">
                <a:solidFill>
                  <a:schemeClr val="dk1"/>
                </a:solidFill>
                <a:latin typeface="Courier New"/>
                <a:ea typeface="Courier New"/>
                <a:cs typeface="Courier New"/>
                <a:sym typeface="Courier New"/>
              </a:rPr>
              <a:t>$ mkdir -p $HOME/.kube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BR" sz="1200">
                <a:solidFill>
                  <a:schemeClr val="dk1"/>
                </a:solidFill>
                <a:latin typeface="Courier New"/>
                <a:ea typeface="Courier New"/>
                <a:cs typeface="Courier New"/>
                <a:sym typeface="Courier New"/>
              </a:rPr>
              <a:t>$ sudo cp -i /etc/kubernetes/admin.conf $HOME/.kube/config</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BR" sz="1200">
                <a:solidFill>
                  <a:schemeClr val="dk1"/>
                </a:solidFill>
                <a:latin typeface="Courier New"/>
                <a:ea typeface="Courier New"/>
                <a:cs typeface="Courier New"/>
                <a:sym typeface="Courier New"/>
              </a:rPr>
              <a:t>$ sudo chown $(id -u):$(id -g) $HOME/.kube/config</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BR" sz="1200">
                <a:solidFill>
                  <a:schemeClr val="dk1"/>
                </a:solidFill>
                <a:latin typeface="Courier New"/>
                <a:ea typeface="Courier New"/>
                <a:cs typeface="Courier New"/>
                <a:sym typeface="Courier New"/>
              </a:rPr>
              <a:t>$ sudo kubeadm reset -f # no caso de problemas</a:t>
            </a:r>
            <a:endParaRPr sz="1200">
              <a:solidFill>
                <a:schemeClr val="dk1"/>
              </a:solidFill>
              <a:latin typeface="Courier New"/>
              <a:ea typeface="Courier New"/>
              <a:cs typeface="Courier New"/>
              <a:sym typeface="Courier New"/>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211"/>
          <p:cNvSpPr txBox="1"/>
          <p:nvPr>
            <p:ph type="title"/>
          </p:nvPr>
        </p:nvSpPr>
        <p:spPr>
          <a:xfrm>
            <a:off x="1268275" y="2768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Caso tenha problema na inicialização</a:t>
            </a:r>
            <a:endParaRPr/>
          </a:p>
          <a:p>
            <a:pPr indent="0" lvl="0" marL="0" rtl="0" algn="l">
              <a:spcBef>
                <a:spcPts val="0"/>
              </a:spcBef>
              <a:spcAft>
                <a:spcPts val="0"/>
              </a:spcAft>
              <a:buNone/>
            </a:pPr>
            <a:r>
              <a:rPr lang="pt-BR" sz="1100" u="sng">
                <a:solidFill>
                  <a:schemeClr val="hlink"/>
                </a:solidFill>
                <a:hlinkClick r:id="rId3"/>
              </a:rPr>
              <a:t>https://stackoverflow.com/questions/52119985/kubeadm-init-shows-kubelet-isnt-running-or-healthy</a:t>
            </a:r>
            <a:endParaRPr sz="1100"/>
          </a:p>
          <a:p>
            <a:pPr indent="0" lvl="0" marL="0" rtl="0" algn="l">
              <a:spcBef>
                <a:spcPts val="0"/>
              </a:spcBef>
              <a:spcAft>
                <a:spcPts val="0"/>
              </a:spcAft>
              <a:buNone/>
            </a:pPr>
            <a:r>
              <a:t/>
            </a:r>
            <a:endParaRPr sz="1100"/>
          </a:p>
        </p:txBody>
      </p:sp>
      <p:sp>
        <p:nvSpPr>
          <p:cNvPr id="1269" name="Google Shape;1269;p211"/>
          <p:cNvSpPr txBox="1"/>
          <p:nvPr/>
        </p:nvSpPr>
        <p:spPr>
          <a:xfrm>
            <a:off x="540775" y="2411025"/>
            <a:ext cx="7766400" cy="213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150">
                <a:solidFill>
                  <a:schemeClr val="dk1"/>
                </a:solidFill>
              </a:rPr>
              <a:t>Criar este arquivo:  '/etc/docker/daemon.json' com conteúdo abaixo:</a:t>
            </a:r>
            <a:endParaRPr sz="1150">
              <a:solidFill>
                <a:schemeClr val="dk1"/>
              </a:solidFill>
            </a:endParaRPr>
          </a:p>
          <a:p>
            <a:pPr indent="0" lvl="0" marL="114300" marR="114300" rtl="0" algn="l">
              <a:lnSpc>
                <a:spcPct val="130769"/>
              </a:lnSpc>
              <a:spcBef>
                <a:spcPts val="0"/>
              </a:spcBef>
              <a:spcAft>
                <a:spcPts val="0"/>
              </a:spcAft>
              <a:buNone/>
            </a:pPr>
            <a:r>
              <a:rPr lang="pt-BR" sz="1000">
                <a:solidFill>
                  <a:schemeClr val="dk1"/>
                </a:solidFill>
              </a:rPr>
              <a:t>{ "exec-opts": ["native.cgroupdriver=systemd"] }</a:t>
            </a:r>
            <a:endParaRPr sz="1000">
              <a:solidFill>
                <a:schemeClr val="dk1"/>
              </a:solidFill>
            </a:endParaRPr>
          </a:p>
          <a:p>
            <a:pPr indent="0" lvl="0" marL="0" rtl="0" algn="l">
              <a:lnSpc>
                <a:spcPct val="115000"/>
              </a:lnSpc>
              <a:spcBef>
                <a:spcPts val="0"/>
              </a:spcBef>
              <a:spcAft>
                <a:spcPts val="0"/>
              </a:spcAft>
              <a:buNone/>
            </a:pPr>
            <a:r>
              <a:rPr lang="pt-BR" sz="1150">
                <a:solidFill>
                  <a:schemeClr val="dk1"/>
                </a:solidFill>
              </a:rPr>
              <a:t>depois</a:t>
            </a:r>
            <a:endParaRPr sz="1150">
              <a:solidFill>
                <a:schemeClr val="dk1"/>
              </a:solidFill>
            </a:endParaRPr>
          </a:p>
          <a:p>
            <a:pPr indent="0" lvl="0" marL="114300" marR="114300" rtl="0" algn="l">
              <a:lnSpc>
                <a:spcPct val="130769"/>
              </a:lnSpc>
              <a:spcBef>
                <a:spcPts val="0"/>
              </a:spcBef>
              <a:spcAft>
                <a:spcPts val="0"/>
              </a:spcAft>
              <a:buNone/>
            </a:pPr>
            <a:r>
              <a:rPr lang="pt-BR" sz="1000">
                <a:solidFill>
                  <a:schemeClr val="dk1"/>
                </a:solidFill>
              </a:rPr>
              <a:t>$ sudo systemctl daemon-reload </a:t>
            </a:r>
            <a:endParaRPr sz="1000">
              <a:solidFill>
                <a:schemeClr val="dk1"/>
              </a:solidFill>
            </a:endParaRPr>
          </a:p>
          <a:p>
            <a:pPr indent="0" lvl="0" marL="114300" marR="114300" rtl="0" algn="l">
              <a:lnSpc>
                <a:spcPct val="130769"/>
              </a:lnSpc>
              <a:spcBef>
                <a:spcPts val="0"/>
              </a:spcBef>
              <a:spcAft>
                <a:spcPts val="0"/>
              </a:spcAft>
              <a:buNone/>
            </a:pPr>
            <a:r>
              <a:rPr lang="pt-BR" sz="1000">
                <a:solidFill>
                  <a:schemeClr val="dk1"/>
                </a:solidFill>
              </a:rPr>
              <a:t>$ sudo systemctl restart docker </a:t>
            </a:r>
            <a:endParaRPr sz="1000">
              <a:solidFill>
                <a:schemeClr val="dk1"/>
              </a:solidFill>
            </a:endParaRPr>
          </a:p>
          <a:p>
            <a:pPr indent="0" lvl="0" marL="114300" marR="114300" rtl="0" algn="l">
              <a:lnSpc>
                <a:spcPct val="130769"/>
              </a:lnSpc>
              <a:spcBef>
                <a:spcPts val="0"/>
              </a:spcBef>
              <a:spcAft>
                <a:spcPts val="0"/>
              </a:spcAft>
              <a:buNone/>
            </a:pPr>
            <a:r>
              <a:rPr lang="pt-BR" sz="1000">
                <a:solidFill>
                  <a:schemeClr val="dk1"/>
                </a:solidFill>
              </a:rPr>
              <a:t>$ sudo systemctl restart kubelet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BR" sz="1200">
                <a:solidFill>
                  <a:schemeClr val="dk1"/>
                </a:solidFill>
                <a:latin typeface="Courier New"/>
                <a:ea typeface="Courier New"/>
                <a:cs typeface="Courier New"/>
                <a:sym typeface="Courier New"/>
              </a:rPr>
              <a:t>Rodar</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BR" sz="1200">
                <a:solidFill>
                  <a:schemeClr val="dk1"/>
                </a:solidFill>
                <a:latin typeface="Courier New"/>
                <a:ea typeface="Courier New"/>
                <a:cs typeface="Courier New"/>
                <a:sym typeface="Courier New"/>
              </a:rPr>
              <a:t>$ sudo kubeadm reset -f # no caso de problemas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BR" sz="1200">
                <a:solidFill>
                  <a:schemeClr val="dk1"/>
                </a:solidFill>
                <a:latin typeface="Courier New"/>
                <a:ea typeface="Courier New"/>
                <a:cs typeface="Courier New"/>
                <a:sym typeface="Courier New"/>
              </a:rPr>
              <a:t>$ sudo kubeadm init --apiserver-advertise-address $(hostname -i) # inicia master</a:t>
            </a:r>
            <a:endParaRPr sz="1200">
              <a:solidFill>
                <a:schemeClr val="dk1"/>
              </a:solidFill>
              <a:latin typeface="Courier New"/>
              <a:ea typeface="Courier New"/>
              <a:cs typeface="Courier New"/>
              <a:sym typeface="Courier New"/>
            </a:endParaRPr>
          </a:p>
        </p:txBody>
      </p:sp>
      <p:pic>
        <p:nvPicPr>
          <p:cNvPr id="1270" name="Google Shape;1270;p211"/>
          <p:cNvPicPr preferRelativeResize="0"/>
          <p:nvPr/>
        </p:nvPicPr>
        <p:blipFill>
          <a:blip r:embed="rId4">
            <a:alphaModFix/>
          </a:blip>
          <a:stretch>
            <a:fillRect/>
          </a:stretch>
        </p:blipFill>
        <p:spPr>
          <a:xfrm>
            <a:off x="152400" y="1343350"/>
            <a:ext cx="8839204" cy="8718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52400" y="152400"/>
            <a:ext cx="8839202" cy="3981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CDIR AWS</a:t>
            </a:r>
            <a:endParaRPr/>
          </a:p>
        </p:txBody>
      </p:sp>
      <p:sp>
        <p:nvSpPr>
          <p:cNvPr id="165" name="Google Shape;165;p32"/>
          <p:cNvSpPr txBox="1"/>
          <p:nvPr>
            <p:ph idx="1" type="body"/>
          </p:nvPr>
        </p:nvSpPr>
        <p:spPr>
          <a:xfrm>
            <a:off x="1297500" y="10047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200">
                <a:solidFill>
                  <a:srgbClr val="CCCCCC"/>
                </a:solidFill>
                <a:highlight>
                  <a:srgbClr val="000000"/>
                </a:highlight>
                <a:latin typeface="Verdana"/>
                <a:ea typeface="Verdana"/>
                <a:cs typeface="Verdana"/>
                <a:sym typeface="Verdana"/>
              </a:rPr>
              <a:t>Blocos CIDR RFC 1918 reservados (a AWS permitirá que você use qualquer um desses para sua VPC):</a:t>
            </a:r>
            <a:endParaRPr sz="1200">
              <a:solidFill>
                <a:srgbClr val="CCCCCC"/>
              </a:solidFill>
              <a:highlight>
                <a:srgbClr val="000000"/>
              </a:highlight>
              <a:latin typeface="Verdana"/>
              <a:ea typeface="Verdana"/>
              <a:cs typeface="Verdana"/>
              <a:sym typeface="Verdana"/>
            </a:endParaRPr>
          </a:p>
          <a:p>
            <a:pPr indent="-304800" lvl="0" marL="457200" rtl="0" algn="l">
              <a:spcBef>
                <a:spcPts val="1200"/>
              </a:spcBef>
              <a:spcAft>
                <a:spcPts val="0"/>
              </a:spcAft>
              <a:buClr>
                <a:srgbClr val="CCCCCC"/>
              </a:buClr>
              <a:buSzPts val="1200"/>
              <a:buFont typeface="Verdana"/>
              <a:buChar char="●"/>
            </a:pPr>
            <a:r>
              <a:rPr lang="pt-BR" sz="1200">
                <a:solidFill>
                  <a:srgbClr val="CCCCCC"/>
                </a:solidFill>
                <a:highlight>
                  <a:srgbClr val="000000"/>
                </a:highlight>
                <a:latin typeface="Verdana"/>
                <a:ea typeface="Verdana"/>
                <a:cs typeface="Verdana"/>
                <a:sym typeface="Verdana"/>
              </a:rPr>
              <a:t>10.0.0.0/16 (o mais usado, porque é o maior) - Classe A</a:t>
            </a:r>
            <a:endParaRPr sz="1200">
              <a:solidFill>
                <a:srgbClr val="CCCCCC"/>
              </a:solidFill>
              <a:highlight>
                <a:srgbClr val="000000"/>
              </a:highlight>
              <a:latin typeface="Verdana"/>
              <a:ea typeface="Verdana"/>
              <a:cs typeface="Verdana"/>
              <a:sym typeface="Verdana"/>
            </a:endParaRPr>
          </a:p>
          <a:p>
            <a:pPr indent="-304800" lvl="0" marL="457200" rtl="0" algn="l">
              <a:spcBef>
                <a:spcPts val="0"/>
              </a:spcBef>
              <a:spcAft>
                <a:spcPts val="0"/>
              </a:spcAft>
              <a:buClr>
                <a:srgbClr val="CCCCCC"/>
              </a:buClr>
              <a:buSzPts val="1200"/>
              <a:buFont typeface="Verdana"/>
              <a:buChar char="●"/>
            </a:pPr>
            <a:r>
              <a:rPr lang="pt-BR" sz="1200">
                <a:solidFill>
                  <a:srgbClr val="CCCCCC"/>
                </a:solidFill>
                <a:highlight>
                  <a:srgbClr val="000000"/>
                </a:highlight>
                <a:latin typeface="Verdana"/>
                <a:ea typeface="Verdana"/>
                <a:cs typeface="Verdana"/>
                <a:sym typeface="Verdana"/>
              </a:rPr>
              <a:t>192.168.0.0/16 (também comumente usado, geralmente em roteadores domésticos ou redes de pequenos escritórios) - Classe B</a:t>
            </a:r>
            <a:endParaRPr sz="1200">
              <a:solidFill>
                <a:srgbClr val="CCCCCC"/>
              </a:solidFill>
              <a:highlight>
                <a:srgbClr val="000000"/>
              </a:highlight>
              <a:latin typeface="Verdana"/>
              <a:ea typeface="Verdana"/>
              <a:cs typeface="Verdana"/>
              <a:sym typeface="Verdana"/>
            </a:endParaRPr>
          </a:p>
          <a:p>
            <a:pPr indent="-304800" lvl="0" marL="457200" rtl="0" algn="l">
              <a:spcBef>
                <a:spcPts val="0"/>
              </a:spcBef>
              <a:spcAft>
                <a:spcPts val="0"/>
              </a:spcAft>
              <a:buClr>
                <a:srgbClr val="CCCCCC"/>
              </a:buClr>
              <a:buSzPts val="1200"/>
              <a:buFont typeface="Verdana"/>
              <a:buChar char="●"/>
            </a:pPr>
            <a:r>
              <a:rPr lang="pt-BR" sz="1200">
                <a:solidFill>
                  <a:srgbClr val="CCCCCC"/>
                </a:solidFill>
                <a:highlight>
                  <a:srgbClr val="000000"/>
                </a:highlight>
                <a:latin typeface="Verdana"/>
                <a:ea typeface="Verdana"/>
                <a:cs typeface="Verdana"/>
                <a:sym typeface="Verdana"/>
              </a:rPr>
              <a:t>172.16.0.0/16 (menos usado, </a:t>
            </a:r>
            <a:r>
              <a:rPr lang="pt-BR" sz="1200">
                <a:solidFill>
                  <a:srgbClr val="CCCCCC"/>
                </a:solidFill>
                <a:highlight>
                  <a:srgbClr val="000000"/>
                </a:highlight>
                <a:latin typeface="Verdana"/>
                <a:ea typeface="Verdana"/>
                <a:cs typeface="Verdana"/>
                <a:sym typeface="Verdana"/>
              </a:rPr>
              <a:t>porque a maioria das pessoas não consegue se </a:t>
            </a:r>
            <a:r>
              <a:rPr lang="pt-BR" sz="1200">
                <a:solidFill>
                  <a:srgbClr val="CCCCCC"/>
                </a:solidFill>
                <a:highlight>
                  <a:srgbClr val="000000"/>
                </a:highlight>
                <a:latin typeface="Verdana"/>
                <a:ea typeface="Verdana"/>
                <a:cs typeface="Verdana"/>
                <a:sym typeface="Verdana"/>
              </a:rPr>
              <a:t>lembrar de quantos endereços sem calculadora) - Classe C</a:t>
            </a:r>
            <a:endParaRPr sz="1200">
              <a:solidFill>
                <a:srgbClr val="CCCCCC"/>
              </a:solidFill>
              <a:highlight>
                <a:srgbClr val="000000"/>
              </a:highlight>
              <a:latin typeface="Verdana"/>
              <a:ea typeface="Verdana"/>
              <a:cs typeface="Verdana"/>
              <a:sym typeface="Verdana"/>
            </a:endParaRPr>
          </a:p>
          <a:p>
            <a:pPr indent="0" lvl="0" marL="0" rtl="0" algn="l">
              <a:spcBef>
                <a:spcPts val="1200"/>
              </a:spcBef>
              <a:spcAft>
                <a:spcPts val="0"/>
              </a:spcAft>
              <a:buNone/>
            </a:pPr>
            <a:r>
              <a:rPr lang="pt-BR" sz="1200">
                <a:solidFill>
                  <a:srgbClr val="CCCCCC"/>
                </a:solidFill>
                <a:highlight>
                  <a:srgbClr val="000000"/>
                </a:highlight>
                <a:latin typeface="Verdana"/>
                <a:ea typeface="Verdana"/>
                <a:cs typeface="Verdana"/>
                <a:sym typeface="Verdana"/>
              </a:rPr>
              <a:t>Tabela de calculo: </a:t>
            </a:r>
            <a:r>
              <a:rPr lang="pt-BR" sz="1200" u="sng">
                <a:solidFill>
                  <a:schemeClr val="hlink"/>
                </a:solidFill>
                <a:highlight>
                  <a:srgbClr val="000000"/>
                </a:highlight>
                <a:latin typeface="Verdana"/>
                <a:ea typeface="Verdana"/>
                <a:cs typeface="Verdana"/>
                <a:sym typeface="Verdana"/>
                <a:hlinkClick r:id="rId3"/>
              </a:rPr>
              <a:t>https://www.site24x7.com/pt/tools/ipv4-sub-rede-calculadora.html</a:t>
            </a:r>
            <a:endParaRPr sz="1200">
              <a:solidFill>
                <a:srgbClr val="CCCCCC"/>
              </a:solidFill>
              <a:highlight>
                <a:srgbClr val="000000"/>
              </a:highlight>
              <a:latin typeface="Verdana"/>
              <a:ea typeface="Verdana"/>
              <a:cs typeface="Verdana"/>
              <a:sym typeface="Verdana"/>
            </a:endParaRPr>
          </a:p>
          <a:p>
            <a:pPr indent="0" lvl="0" marL="0" rtl="0" algn="l">
              <a:spcBef>
                <a:spcPts val="1200"/>
              </a:spcBef>
              <a:spcAft>
                <a:spcPts val="0"/>
              </a:spcAft>
              <a:buNone/>
            </a:pPr>
            <a:r>
              <a:t/>
            </a:r>
            <a:endParaRPr sz="1200">
              <a:solidFill>
                <a:srgbClr val="CCCCCC"/>
              </a:solidFill>
              <a:highlight>
                <a:srgbClr val="000000"/>
              </a:highlight>
              <a:latin typeface="Verdana"/>
              <a:ea typeface="Verdana"/>
              <a:cs typeface="Verdana"/>
              <a:sym typeface="Verdana"/>
            </a:endParaRPr>
          </a:p>
          <a:p>
            <a:pPr indent="0" lvl="0" marL="0" rtl="0" algn="l">
              <a:spcBef>
                <a:spcPts val="1200"/>
              </a:spcBef>
              <a:spcAft>
                <a:spcPts val="1200"/>
              </a:spcAft>
              <a:buNone/>
            </a:pPr>
            <a:r>
              <a:t/>
            </a:r>
            <a:endParaRPr sz="1050"/>
          </a:p>
        </p:txBody>
      </p:sp>
      <p:pic>
        <p:nvPicPr>
          <p:cNvPr id="166" name="Google Shape;166;p32"/>
          <p:cNvPicPr preferRelativeResize="0"/>
          <p:nvPr/>
        </p:nvPicPr>
        <p:blipFill>
          <a:blip r:embed="rId4">
            <a:alphaModFix/>
          </a:blip>
          <a:stretch>
            <a:fillRect/>
          </a:stretch>
        </p:blipFill>
        <p:spPr>
          <a:xfrm>
            <a:off x="1500475" y="3329824"/>
            <a:ext cx="6324977" cy="12075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212"/>
          <p:cNvSpPr txBox="1"/>
          <p:nvPr>
            <p:ph type="title"/>
          </p:nvPr>
        </p:nvSpPr>
        <p:spPr>
          <a:xfrm>
            <a:off x="1268275" y="2768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Observar o comando para vc colocar nos workers</a:t>
            </a:r>
            <a:endParaRPr/>
          </a:p>
          <a:p>
            <a:pPr indent="0" lvl="0" marL="0" rtl="0" algn="l">
              <a:spcBef>
                <a:spcPts val="0"/>
              </a:spcBef>
              <a:spcAft>
                <a:spcPts val="0"/>
              </a:spcAft>
              <a:buNone/>
            </a:pPr>
            <a:r>
              <a:rPr lang="pt-BR"/>
              <a:t>Ele aparece ao iniciar o master</a:t>
            </a:r>
            <a:endParaRPr/>
          </a:p>
        </p:txBody>
      </p:sp>
      <p:pic>
        <p:nvPicPr>
          <p:cNvPr id="1276" name="Google Shape;1276;p212"/>
          <p:cNvPicPr preferRelativeResize="0"/>
          <p:nvPr/>
        </p:nvPicPr>
        <p:blipFill>
          <a:blip r:embed="rId3">
            <a:alphaModFix/>
          </a:blip>
          <a:stretch>
            <a:fillRect/>
          </a:stretch>
        </p:blipFill>
        <p:spPr>
          <a:xfrm>
            <a:off x="700350" y="1190950"/>
            <a:ext cx="8082103" cy="3647751"/>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13"/>
          <p:cNvSpPr txBox="1"/>
          <p:nvPr>
            <p:ph type="title"/>
          </p:nvPr>
        </p:nvSpPr>
        <p:spPr>
          <a:xfrm>
            <a:off x="1268275" y="2768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Caso perca o comando do kubeadm join rodar</a:t>
            </a:r>
            <a:endParaRPr/>
          </a:p>
        </p:txBody>
      </p:sp>
      <p:sp>
        <p:nvSpPr>
          <p:cNvPr id="1282" name="Google Shape;1282;p213"/>
          <p:cNvSpPr txBox="1"/>
          <p:nvPr/>
        </p:nvSpPr>
        <p:spPr>
          <a:xfrm>
            <a:off x="1268275" y="1687700"/>
            <a:ext cx="65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rPr>
              <a:t> kubeadm token create --print-join-command</a:t>
            </a:r>
            <a:endParaRPr>
              <a:solidFill>
                <a:schemeClr val="dk1"/>
              </a:solidFill>
            </a:endParaRPr>
          </a:p>
        </p:txBody>
      </p:sp>
      <p:pic>
        <p:nvPicPr>
          <p:cNvPr id="1283" name="Google Shape;1283;p213"/>
          <p:cNvPicPr preferRelativeResize="0"/>
          <p:nvPr/>
        </p:nvPicPr>
        <p:blipFill>
          <a:blip r:embed="rId3">
            <a:alphaModFix/>
          </a:blip>
          <a:stretch>
            <a:fillRect/>
          </a:stretch>
        </p:blipFill>
        <p:spPr>
          <a:xfrm>
            <a:off x="181625" y="2514150"/>
            <a:ext cx="8839199" cy="112148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4"/>
          <p:cNvSpPr txBox="1"/>
          <p:nvPr>
            <p:ph type="title"/>
          </p:nvPr>
        </p:nvSpPr>
        <p:spPr>
          <a:xfrm>
            <a:off x="1268275" y="276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Rodar o comando join no worker</a:t>
            </a:r>
            <a:endParaRPr/>
          </a:p>
        </p:txBody>
      </p:sp>
      <p:pic>
        <p:nvPicPr>
          <p:cNvPr id="1289" name="Google Shape;1289;p214"/>
          <p:cNvPicPr preferRelativeResize="0"/>
          <p:nvPr/>
        </p:nvPicPr>
        <p:blipFill>
          <a:blip r:embed="rId3">
            <a:alphaModFix/>
          </a:blip>
          <a:stretch>
            <a:fillRect/>
          </a:stretch>
        </p:blipFill>
        <p:spPr>
          <a:xfrm>
            <a:off x="861075" y="788075"/>
            <a:ext cx="6715351" cy="4197101"/>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5"/>
          <p:cNvSpPr txBox="1"/>
          <p:nvPr>
            <p:ph type="title"/>
          </p:nvPr>
        </p:nvSpPr>
        <p:spPr>
          <a:xfrm>
            <a:off x="1268275" y="2768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Verificar os nós no master</a:t>
            </a:r>
            <a:endParaRPr/>
          </a:p>
          <a:p>
            <a:pPr indent="0" lvl="0" marL="0" rtl="0" algn="l">
              <a:spcBef>
                <a:spcPts val="0"/>
              </a:spcBef>
              <a:spcAft>
                <a:spcPts val="0"/>
              </a:spcAft>
              <a:buNone/>
            </a:pPr>
            <a:r>
              <a:rPr lang="pt-BR" sz="1100"/>
              <a:t>$ kubectl get nodes # se ele não tiver ativo rodar o comando abaixo</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pic>
        <p:nvPicPr>
          <p:cNvPr id="1295" name="Google Shape;1295;p215"/>
          <p:cNvPicPr preferRelativeResize="0"/>
          <p:nvPr/>
        </p:nvPicPr>
        <p:blipFill>
          <a:blip r:embed="rId3">
            <a:alphaModFix/>
          </a:blip>
          <a:stretch>
            <a:fillRect/>
          </a:stretch>
        </p:blipFill>
        <p:spPr>
          <a:xfrm>
            <a:off x="336225" y="980725"/>
            <a:ext cx="8084045" cy="1793650"/>
          </a:xfrm>
          <a:prstGeom prst="rect">
            <a:avLst/>
          </a:prstGeom>
          <a:noFill/>
          <a:ln>
            <a:noFill/>
          </a:ln>
        </p:spPr>
      </p:pic>
      <p:sp>
        <p:nvSpPr>
          <p:cNvPr id="1296" name="Google Shape;1296;p215"/>
          <p:cNvSpPr txBox="1"/>
          <p:nvPr/>
        </p:nvSpPr>
        <p:spPr>
          <a:xfrm>
            <a:off x="207250" y="2774375"/>
            <a:ext cx="8643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rPr>
              <a:t>Rodar comando</a:t>
            </a:r>
            <a:endParaRPr>
              <a:solidFill>
                <a:schemeClr val="dk1"/>
              </a:solidFill>
            </a:endParaRPr>
          </a:p>
          <a:p>
            <a:pPr indent="0" lvl="0" marL="0" rtl="0" algn="l">
              <a:spcBef>
                <a:spcPts val="0"/>
              </a:spcBef>
              <a:spcAft>
                <a:spcPts val="0"/>
              </a:spcAft>
              <a:buNone/>
            </a:pPr>
            <a:r>
              <a:rPr lang="pt-BR">
                <a:solidFill>
                  <a:schemeClr val="dk1"/>
                </a:solidFill>
              </a:rPr>
              <a:t>$</a:t>
            </a:r>
            <a:r>
              <a:rPr lang="pt-BR" sz="1000">
                <a:solidFill>
                  <a:schemeClr val="dk1"/>
                </a:solidFill>
              </a:rPr>
              <a:t> kubectl apply -f "https://cloud.weave.works/k8s/net?k8s-version=$(kubectl version | base64 | tr -d  '\n')"</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Caso der erro no wave em: </a:t>
            </a:r>
            <a:r>
              <a:rPr lang="pt-BR" sz="1000">
                <a:solidFill>
                  <a:schemeClr val="dk1"/>
                </a:solidFill>
              </a:rPr>
              <a:t>kubectl get pods --all-namespaces --watch</a:t>
            </a:r>
            <a:endParaRPr sz="1000">
              <a:solidFill>
                <a:schemeClr val="dk1"/>
              </a:solidFill>
            </a:endParaRPr>
          </a:p>
          <a:p>
            <a:pPr indent="0" lvl="0" marL="0" rtl="0" algn="l">
              <a:spcBef>
                <a:spcPts val="0"/>
              </a:spcBef>
              <a:spcAft>
                <a:spcPts val="0"/>
              </a:spcAft>
              <a:buNone/>
            </a:pPr>
            <a:r>
              <a:rPr lang="pt-BR" sz="1000">
                <a:solidFill>
                  <a:schemeClr val="dk1"/>
                </a:solidFill>
              </a:rPr>
              <a:t>$ kubectl apply -f "https://cloud.weave.works/k8s/net?k8s-version=$(kubectl version | base64 | tr -d  '\n')&amp;env.IPALLOC_RANGE=172.31.0.0/24"</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kubectl get nodes -o wide # verifica o IP dos nós</a:t>
            </a:r>
            <a:br>
              <a:rPr lang="pt-BR" sz="1000">
                <a:solidFill>
                  <a:schemeClr val="dk1"/>
                </a:solidFill>
              </a:rPr>
            </a:br>
            <a:r>
              <a:rPr lang="pt-BR" sz="1000">
                <a:solidFill>
                  <a:schemeClr val="dk1"/>
                </a:solidFill>
              </a:rPr>
              <a:t>$ kubectl run nginx --image nginx # cria um pod nginx</a:t>
            </a:r>
            <a:endParaRPr sz="1000">
              <a:solidFill>
                <a:schemeClr val="dk1"/>
              </a:solidFill>
            </a:endParaRPr>
          </a:p>
        </p:txBody>
      </p:sp>
      <p:pic>
        <p:nvPicPr>
          <p:cNvPr id="1297" name="Google Shape;1297;p215"/>
          <p:cNvPicPr preferRelativeResize="0"/>
          <p:nvPr/>
        </p:nvPicPr>
        <p:blipFill>
          <a:blip r:embed="rId4">
            <a:alphaModFix/>
          </a:blip>
          <a:stretch>
            <a:fillRect/>
          </a:stretch>
        </p:blipFill>
        <p:spPr>
          <a:xfrm>
            <a:off x="152400" y="4313675"/>
            <a:ext cx="8839204" cy="74235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216"/>
          <p:cNvSpPr txBox="1"/>
          <p:nvPr>
            <p:ph type="title"/>
          </p:nvPr>
        </p:nvSpPr>
        <p:spPr>
          <a:xfrm>
            <a:off x="1268275" y="2768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Caso de error no master</a:t>
            </a:r>
            <a:endParaRPr/>
          </a:p>
          <a:p>
            <a:pPr indent="0" lvl="0" marL="0" rtl="0" algn="l">
              <a:spcBef>
                <a:spcPts val="0"/>
              </a:spcBef>
              <a:spcAft>
                <a:spcPts val="0"/>
              </a:spcAft>
              <a:buNone/>
            </a:pPr>
            <a:r>
              <a:t/>
            </a:r>
            <a:endParaRPr sz="1100"/>
          </a:p>
        </p:txBody>
      </p:sp>
      <p:sp>
        <p:nvSpPr>
          <p:cNvPr id="1303" name="Google Shape;1303;p216"/>
          <p:cNvSpPr txBox="1"/>
          <p:nvPr/>
        </p:nvSpPr>
        <p:spPr>
          <a:xfrm>
            <a:off x="686800" y="1151250"/>
            <a:ext cx="7766400" cy="265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50">
                <a:solidFill>
                  <a:schemeClr val="dk1"/>
                </a:solidFill>
                <a:latin typeface="Courier New"/>
                <a:ea typeface="Courier New"/>
                <a:cs typeface="Courier New"/>
                <a:sym typeface="Courier New"/>
              </a:rPr>
              <a:t>change@change-VirtualBox:~$ kubectl get nodes</a:t>
            </a:r>
            <a:endParaRPr sz="115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BR" sz="1150">
                <a:solidFill>
                  <a:schemeClr val="dk1"/>
                </a:solidFill>
                <a:latin typeface="Courier New"/>
                <a:ea typeface="Courier New"/>
                <a:cs typeface="Courier New"/>
                <a:sym typeface="Courier New"/>
              </a:rPr>
              <a:t>The connection to the server 10.0.2.15:6443 was refused - did you specify the right host or port?</a:t>
            </a:r>
            <a:endParaRPr sz="11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150">
              <a:solidFill>
                <a:schemeClr val="dk1"/>
              </a:solidFill>
              <a:latin typeface="Courier New"/>
              <a:ea typeface="Courier New"/>
              <a:cs typeface="Courier New"/>
              <a:sym typeface="Courier New"/>
            </a:endParaRPr>
          </a:p>
          <a:p>
            <a:pPr indent="-301625" lvl="0" marL="635000" rtl="0" algn="l">
              <a:lnSpc>
                <a:spcPct val="115000"/>
              </a:lnSpc>
              <a:spcBef>
                <a:spcPts val="2200"/>
              </a:spcBef>
              <a:spcAft>
                <a:spcPts val="0"/>
              </a:spcAft>
              <a:buClr>
                <a:schemeClr val="dk1"/>
              </a:buClr>
              <a:buSzPts val="1150"/>
              <a:buAutoNum type="arabicPeriod"/>
            </a:pPr>
            <a:r>
              <a:rPr lang="pt-BR" sz="1150">
                <a:solidFill>
                  <a:schemeClr val="dk1"/>
                </a:solidFill>
              </a:rPr>
              <a:t>sudo -i</a:t>
            </a:r>
            <a:endParaRPr sz="1150">
              <a:solidFill>
                <a:schemeClr val="dk1"/>
              </a:solidFill>
            </a:endParaRPr>
          </a:p>
          <a:p>
            <a:pPr indent="-301625" lvl="0" marL="635000" rtl="0" algn="l">
              <a:lnSpc>
                <a:spcPct val="115000"/>
              </a:lnSpc>
              <a:spcBef>
                <a:spcPts val="0"/>
              </a:spcBef>
              <a:spcAft>
                <a:spcPts val="0"/>
              </a:spcAft>
              <a:buClr>
                <a:schemeClr val="dk1"/>
              </a:buClr>
              <a:buSzPts val="1150"/>
              <a:buAutoNum type="arabicPeriod"/>
            </a:pPr>
            <a:r>
              <a:rPr lang="pt-BR" sz="1150">
                <a:solidFill>
                  <a:schemeClr val="dk1"/>
                </a:solidFill>
              </a:rPr>
              <a:t>swapoff -a</a:t>
            </a:r>
            <a:endParaRPr sz="1150">
              <a:solidFill>
                <a:schemeClr val="dk1"/>
              </a:solidFill>
            </a:endParaRPr>
          </a:p>
          <a:p>
            <a:pPr indent="-301625" lvl="0" marL="635000" rtl="0" algn="l">
              <a:lnSpc>
                <a:spcPct val="115000"/>
              </a:lnSpc>
              <a:spcBef>
                <a:spcPts val="0"/>
              </a:spcBef>
              <a:spcAft>
                <a:spcPts val="0"/>
              </a:spcAft>
              <a:buClr>
                <a:schemeClr val="dk1"/>
              </a:buClr>
              <a:buSzPts val="1150"/>
              <a:buAutoNum type="arabicPeriod"/>
            </a:pPr>
            <a:r>
              <a:rPr lang="pt-BR" sz="1150">
                <a:solidFill>
                  <a:schemeClr val="dk1"/>
                </a:solidFill>
              </a:rPr>
              <a:t>exit</a:t>
            </a:r>
            <a:endParaRPr sz="1150">
              <a:solidFill>
                <a:schemeClr val="dk1"/>
              </a:solidFill>
            </a:endParaRPr>
          </a:p>
          <a:p>
            <a:pPr indent="-301625" lvl="0" marL="635000" rtl="0" algn="l">
              <a:lnSpc>
                <a:spcPct val="115000"/>
              </a:lnSpc>
              <a:spcBef>
                <a:spcPts val="0"/>
              </a:spcBef>
              <a:spcAft>
                <a:spcPts val="0"/>
              </a:spcAft>
              <a:buClr>
                <a:schemeClr val="dk1"/>
              </a:buClr>
              <a:buSzPts val="1150"/>
              <a:buAutoNum type="arabicPeriod"/>
            </a:pPr>
            <a:r>
              <a:rPr lang="pt-BR" sz="1150">
                <a:solidFill>
                  <a:schemeClr val="dk1"/>
                </a:solidFill>
              </a:rPr>
              <a:t>strace -eopenat kubectl version</a:t>
            </a:r>
            <a:endParaRPr sz="1150">
              <a:solidFill>
                <a:schemeClr val="dk1"/>
              </a:solidFill>
            </a:endParaRPr>
          </a:p>
          <a:p>
            <a:pPr indent="-301625" lvl="0" marL="635000" rtl="0" algn="l">
              <a:lnSpc>
                <a:spcPct val="115000"/>
              </a:lnSpc>
              <a:spcBef>
                <a:spcPts val="0"/>
              </a:spcBef>
              <a:spcAft>
                <a:spcPts val="0"/>
              </a:spcAft>
              <a:buClr>
                <a:schemeClr val="dk1"/>
              </a:buClr>
              <a:buSzPts val="1150"/>
              <a:buAutoNum type="arabicPeriod"/>
            </a:pPr>
            <a:r>
              <a:t/>
            </a:r>
            <a:endParaRPr sz="1150">
              <a:solidFill>
                <a:schemeClr val="dk1"/>
              </a:solidFill>
            </a:endParaRPr>
          </a:p>
          <a:p>
            <a:pPr indent="0" lvl="0" marL="0" rtl="0" algn="l">
              <a:spcBef>
                <a:spcPts val="2200"/>
              </a:spcBef>
              <a:spcAft>
                <a:spcPts val="0"/>
              </a:spcAft>
              <a:buNone/>
            </a:pPr>
            <a:r>
              <a:t/>
            </a:r>
            <a:endParaRPr sz="1150">
              <a:solidFill>
                <a:schemeClr val="dk1"/>
              </a:solidFill>
              <a:latin typeface="Courier New"/>
              <a:ea typeface="Courier New"/>
              <a:cs typeface="Courier New"/>
              <a:sym typeface="Courier New"/>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17"/>
          <p:cNvSpPr txBox="1"/>
          <p:nvPr>
            <p:ph type="title"/>
          </p:nvPr>
        </p:nvSpPr>
        <p:spPr>
          <a:xfrm>
            <a:off x="1217150" y="2768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Colocando kubectl local para remoto</a:t>
            </a:r>
            <a:endParaRPr/>
          </a:p>
          <a:p>
            <a:pPr indent="0" lvl="0" marL="0" rtl="0" algn="l">
              <a:spcBef>
                <a:spcPts val="0"/>
              </a:spcBef>
              <a:spcAft>
                <a:spcPts val="0"/>
              </a:spcAft>
              <a:buNone/>
            </a:pPr>
            <a:r>
              <a:rPr lang="pt-BR" sz="1100" u="sng">
                <a:solidFill>
                  <a:schemeClr val="hlink"/>
                </a:solidFill>
                <a:hlinkClick r:id="rId3"/>
              </a:rPr>
              <a:t>https://dev.to/gvelrajan/configure-local-kubectl-to-remote-access-kubernetes-cluster-2g81</a:t>
            </a:r>
            <a:endParaRPr sz="1100"/>
          </a:p>
          <a:p>
            <a:pPr indent="0" lvl="0" marL="0" rtl="0" algn="l">
              <a:spcBef>
                <a:spcPts val="0"/>
              </a:spcBef>
              <a:spcAft>
                <a:spcPts val="0"/>
              </a:spcAft>
              <a:buNone/>
            </a:pPr>
            <a:r>
              <a:rPr lang="pt-BR" sz="1100" u="sng">
                <a:solidFill>
                  <a:schemeClr val="hlink"/>
                </a:solidFill>
                <a:hlinkClick r:id="rId4"/>
              </a:rPr>
              <a:t>https://www.youtube.com/watch?v=UCync6iHCpo</a:t>
            </a:r>
            <a:endParaRPr sz="1100"/>
          </a:p>
          <a:p>
            <a:pPr indent="0" lvl="0" marL="0" rtl="0" algn="l">
              <a:spcBef>
                <a:spcPts val="0"/>
              </a:spcBef>
              <a:spcAft>
                <a:spcPts val="0"/>
              </a:spcAft>
              <a:buNone/>
            </a:pPr>
            <a:r>
              <a:rPr lang="pt-BR" sz="1100" u="sng">
                <a:solidFill>
                  <a:schemeClr val="hlink"/>
                </a:solidFill>
                <a:hlinkClick r:id="rId5"/>
              </a:rPr>
              <a:t>https://www.youtube.com/watch?v=7JDAjhV8Bcc</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pic>
        <p:nvPicPr>
          <p:cNvPr id="1309" name="Google Shape;1309;p217"/>
          <p:cNvPicPr preferRelativeResize="0"/>
          <p:nvPr/>
        </p:nvPicPr>
        <p:blipFill>
          <a:blip r:embed="rId6">
            <a:alphaModFix/>
          </a:blip>
          <a:stretch>
            <a:fillRect/>
          </a:stretch>
        </p:blipFill>
        <p:spPr>
          <a:xfrm>
            <a:off x="2738750" y="1284875"/>
            <a:ext cx="3807739" cy="36477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2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Conectando ao kubectl</a:t>
            </a:r>
            <a:endParaRPr/>
          </a:p>
          <a:p>
            <a:pPr indent="0" lvl="0" marL="0" rtl="0" algn="ctr">
              <a:spcBef>
                <a:spcPts val="0"/>
              </a:spcBef>
              <a:spcAft>
                <a:spcPts val="0"/>
              </a:spcAft>
              <a:buNone/>
            </a:pPr>
            <a:r>
              <a:rPr lang="pt-BR" sz="1100"/>
              <a:t>command line</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sp>
        <p:nvSpPr>
          <p:cNvPr id="1315" name="Google Shape;1315;p2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050">
                <a:latin typeface="Arial"/>
                <a:ea typeface="Arial"/>
                <a:cs typeface="Arial"/>
                <a:sym typeface="Arial"/>
              </a:rPr>
              <a:t>$ aws --version # verifica a versão do aws CLI</a:t>
            </a:r>
            <a:br>
              <a:rPr lang="pt-BR" sz="1050">
                <a:latin typeface="Arial"/>
                <a:ea typeface="Arial"/>
                <a:cs typeface="Arial"/>
                <a:sym typeface="Arial"/>
              </a:rPr>
            </a:br>
            <a:r>
              <a:rPr lang="pt-BR" sz="1050">
                <a:latin typeface="Arial"/>
                <a:ea typeface="Arial"/>
                <a:cs typeface="Arial"/>
                <a:sym typeface="Arial"/>
              </a:rPr>
              <a:t>$ aws sts get-caller-identity # verifica se está na conta correta</a:t>
            </a:r>
            <a:br>
              <a:rPr lang="pt-BR" sz="1050">
                <a:latin typeface="Arial"/>
                <a:ea typeface="Arial"/>
                <a:cs typeface="Arial"/>
                <a:sym typeface="Arial"/>
              </a:rPr>
            </a:br>
            <a:r>
              <a:rPr lang="pt-BR" sz="1050">
                <a:latin typeface="Arial"/>
                <a:ea typeface="Arial"/>
                <a:cs typeface="Arial"/>
                <a:sym typeface="Arial"/>
              </a:rPr>
              <a:t>$ aws eks --region &lt;region&gt; update-kubeconfig --name &lt;cluster_name&gt; # cria e atualiza o arquivo kubconfig</a:t>
            </a:r>
            <a:br>
              <a:rPr lang="pt-BR" sz="1050">
                <a:latin typeface="Arial"/>
                <a:ea typeface="Arial"/>
                <a:cs typeface="Arial"/>
                <a:sym typeface="Arial"/>
              </a:rPr>
            </a:br>
            <a:r>
              <a:rPr lang="pt-BR" sz="1050">
                <a:latin typeface="Arial"/>
                <a:ea typeface="Arial"/>
                <a:cs typeface="Arial"/>
                <a:sym typeface="Arial"/>
              </a:rPr>
              <a:t>$ kubectl get svc # verifica conexão com IP do Cluster</a:t>
            </a:r>
            <a:br>
              <a:rPr lang="pt-BR" sz="1050">
                <a:latin typeface="Arial"/>
                <a:ea typeface="Arial"/>
                <a:cs typeface="Arial"/>
                <a:sym typeface="Arial"/>
              </a:rPr>
            </a:br>
            <a:r>
              <a:rPr lang="pt-BR" sz="1050">
                <a:latin typeface="Arial"/>
                <a:ea typeface="Arial"/>
                <a:cs typeface="Arial"/>
                <a:sym typeface="Arial"/>
              </a:rPr>
              <a:t>$ code ~/.kube/config # verifica a configuração do cluster</a:t>
            </a:r>
            <a:br>
              <a:rPr lang="pt-BR" sz="1050">
                <a:latin typeface="Arial"/>
                <a:ea typeface="Arial"/>
                <a:cs typeface="Arial"/>
                <a:sym typeface="Arial"/>
              </a:rPr>
            </a:br>
            <a:endParaRPr sz="1050">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2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Configurar credenciais</a:t>
            </a:r>
            <a:endParaRPr/>
          </a:p>
          <a:p>
            <a:pPr indent="0" lvl="0" marL="0" rtl="0" algn="ctr">
              <a:spcBef>
                <a:spcPts val="0"/>
              </a:spcBef>
              <a:spcAft>
                <a:spcPts val="0"/>
              </a:spcAft>
              <a:buNone/>
            </a:pPr>
            <a:r>
              <a:rPr lang="pt-BR" sz="1100"/>
              <a:t>command line</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321" name="Google Shape;1321;p219"/>
          <p:cNvPicPr preferRelativeResize="0"/>
          <p:nvPr/>
        </p:nvPicPr>
        <p:blipFill>
          <a:blip r:embed="rId3">
            <a:alphaModFix/>
          </a:blip>
          <a:stretch>
            <a:fillRect/>
          </a:stretch>
        </p:blipFill>
        <p:spPr>
          <a:xfrm>
            <a:off x="1701300" y="2344300"/>
            <a:ext cx="5372100" cy="2247900"/>
          </a:xfrm>
          <a:prstGeom prst="rect">
            <a:avLst/>
          </a:prstGeom>
          <a:noFill/>
          <a:ln>
            <a:noFill/>
          </a:ln>
        </p:spPr>
      </p:pic>
      <p:pic>
        <p:nvPicPr>
          <p:cNvPr id="1322" name="Google Shape;1322;p219"/>
          <p:cNvPicPr preferRelativeResize="0"/>
          <p:nvPr/>
        </p:nvPicPr>
        <p:blipFill>
          <a:blip r:embed="rId4">
            <a:alphaModFix/>
          </a:blip>
          <a:stretch>
            <a:fillRect/>
          </a:stretch>
        </p:blipFill>
        <p:spPr>
          <a:xfrm>
            <a:off x="1651275" y="1379875"/>
            <a:ext cx="5472133" cy="7316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2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usando EKS</a:t>
            </a:r>
            <a:endParaRPr/>
          </a:p>
          <a:p>
            <a:pPr indent="0" lvl="0" marL="0" rtl="0" algn="ctr">
              <a:spcBef>
                <a:spcPts val="0"/>
              </a:spcBef>
              <a:spcAft>
                <a:spcPts val="0"/>
              </a:spcAft>
              <a:buNone/>
            </a:pPr>
            <a:r>
              <a:rPr lang="pt-BR" sz="1100"/>
              <a:t>command line</a:t>
            </a:r>
            <a:endParaRPr sz="1100"/>
          </a:p>
          <a:p>
            <a:pPr indent="0" lvl="0" marL="0" rtl="0" algn="ctr">
              <a:spcBef>
                <a:spcPts val="0"/>
              </a:spcBef>
              <a:spcAft>
                <a:spcPts val="0"/>
              </a:spcAft>
              <a:buNone/>
            </a:pPr>
            <a:r>
              <a:rPr lang="pt-BR" sz="1100" u="sng">
                <a:solidFill>
                  <a:schemeClr val="hlink"/>
                </a:solidFill>
                <a:hlinkClick r:id="rId3"/>
              </a:rPr>
              <a:t>https://www.youtube.com/watch?v=p6xDCz00TxU</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sp>
        <p:nvSpPr>
          <p:cNvPr id="1328" name="Google Shape;1328;p2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t-BR" sz="1050">
                <a:latin typeface="Arial"/>
                <a:ea typeface="Arial"/>
                <a:cs typeface="Arial"/>
                <a:sym typeface="Arial"/>
              </a:rPr>
              <a:t>$ brew tab weaveworks/tab</a:t>
            </a:r>
            <a:br>
              <a:rPr lang="pt-BR" sz="1050">
                <a:latin typeface="Arial"/>
                <a:ea typeface="Arial"/>
                <a:cs typeface="Arial"/>
                <a:sym typeface="Arial"/>
              </a:rPr>
            </a:br>
            <a:r>
              <a:rPr lang="pt-BR" sz="1050">
                <a:latin typeface="Arial"/>
                <a:ea typeface="Arial"/>
                <a:cs typeface="Arial"/>
                <a:sym typeface="Arial"/>
              </a:rPr>
              <a:t>$ brew install weaveworks/tap/eksctl # instala o eks cluster generator</a:t>
            </a:r>
            <a:br>
              <a:rPr lang="pt-BR" sz="1050">
                <a:latin typeface="Arial"/>
                <a:ea typeface="Arial"/>
                <a:cs typeface="Arial"/>
                <a:sym typeface="Arial"/>
              </a:rPr>
            </a:br>
            <a:r>
              <a:rPr lang="pt-BR" sz="1050">
                <a:latin typeface="Arial"/>
                <a:ea typeface="Arial"/>
                <a:cs typeface="Arial"/>
                <a:sym typeface="Arial"/>
              </a:rPr>
              <a:t>$ eksctl version</a:t>
            </a:r>
            <a:br>
              <a:rPr lang="pt-BR" sz="1050">
                <a:latin typeface="Arial"/>
                <a:ea typeface="Arial"/>
                <a:cs typeface="Arial"/>
                <a:sym typeface="Arial"/>
              </a:rPr>
            </a:br>
            <a:br>
              <a:rPr lang="pt-BR" sz="1050">
                <a:latin typeface="Arial"/>
                <a:ea typeface="Arial"/>
                <a:cs typeface="Arial"/>
                <a:sym typeface="Arial"/>
              </a:rPr>
            </a:br>
            <a:r>
              <a:rPr lang="pt-BR" sz="1050">
                <a:latin typeface="Arial"/>
                <a:ea typeface="Arial"/>
                <a:cs typeface="Arial"/>
                <a:sym typeface="Arial"/>
              </a:rPr>
              <a:t># Cria o cluster</a:t>
            </a:r>
            <a:br>
              <a:rPr lang="pt-BR" sz="1050">
                <a:latin typeface="Arial"/>
                <a:ea typeface="Arial"/>
                <a:cs typeface="Arial"/>
                <a:sym typeface="Arial"/>
              </a:rPr>
            </a:br>
            <a:r>
              <a:rPr lang="pt-BR" sz="1050">
                <a:latin typeface="Arial"/>
                <a:ea typeface="Arial"/>
                <a:cs typeface="Arial"/>
                <a:sym typeface="Arial"/>
              </a:rPr>
              <a:t>$ eksctl create cluster \ </a:t>
            </a:r>
            <a:br>
              <a:rPr lang="pt-BR" sz="1050">
                <a:latin typeface="Arial"/>
                <a:ea typeface="Arial"/>
                <a:cs typeface="Arial"/>
                <a:sym typeface="Arial"/>
              </a:rPr>
            </a:br>
            <a:r>
              <a:rPr lang="pt-BR" sz="1050">
                <a:latin typeface="Arial"/>
                <a:ea typeface="Arial"/>
                <a:cs typeface="Arial"/>
                <a:sym typeface="Arial"/>
              </a:rPr>
              <a:t>--name test-danilo \ </a:t>
            </a:r>
            <a:br>
              <a:rPr lang="pt-BR" sz="1050">
                <a:latin typeface="Arial"/>
                <a:ea typeface="Arial"/>
                <a:cs typeface="Arial"/>
                <a:sym typeface="Arial"/>
              </a:rPr>
            </a:br>
            <a:r>
              <a:rPr lang="pt-BR" sz="1050">
                <a:latin typeface="Arial"/>
                <a:ea typeface="Arial"/>
                <a:cs typeface="Arial"/>
                <a:sym typeface="Arial"/>
              </a:rPr>
              <a:t>--version 1.21 \ </a:t>
            </a:r>
            <a:br>
              <a:rPr lang="pt-BR" sz="1050">
                <a:latin typeface="Arial"/>
                <a:ea typeface="Arial"/>
                <a:cs typeface="Arial"/>
                <a:sym typeface="Arial"/>
              </a:rPr>
            </a:br>
            <a:r>
              <a:rPr lang="pt-BR" sz="1050">
                <a:latin typeface="Arial"/>
                <a:ea typeface="Arial"/>
                <a:cs typeface="Arial"/>
                <a:sym typeface="Arial"/>
              </a:rPr>
              <a:t>--region us-east-1 \ </a:t>
            </a:r>
            <a:br>
              <a:rPr lang="pt-BR" sz="1050">
                <a:latin typeface="Arial"/>
                <a:ea typeface="Arial"/>
                <a:cs typeface="Arial"/>
                <a:sym typeface="Arial"/>
              </a:rPr>
            </a:br>
            <a:r>
              <a:rPr lang="pt-BR" sz="1050">
                <a:latin typeface="Arial"/>
                <a:ea typeface="Arial"/>
                <a:cs typeface="Arial"/>
                <a:sym typeface="Arial"/>
              </a:rPr>
              <a:t>--nodegroup-name linux-nodes \ </a:t>
            </a:r>
            <a:br>
              <a:rPr lang="pt-BR" sz="1050">
                <a:latin typeface="Arial"/>
                <a:ea typeface="Arial"/>
                <a:cs typeface="Arial"/>
                <a:sym typeface="Arial"/>
              </a:rPr>
            </a:br>
            <a:r>
              <a:rPr lang="pt-BR" sz="1050">
                <a:latin typeface="Arial"/>
                <a:ea typeface="Arial"/>
                <a:cs typeface="Arial"/>
                <a:sym typeface="Arial"/>
              </a:rPr>
              <a:t>--node-type t2.micro \ --nodes 2</a:t>
            </a:r>
            <a:br>
              <a:rPr lang="pt-BR" sz="1050">
                <a:latin typeface="Arial"/>
                <a:ea typeface="Arial"/>
                <a:cs typeface="Arial"/>
                <a:sym typeface="Arial"/>
              </a:rPr>
            </a:br>
            <a:br>
              <a:rPr lang="pt-BR" sz="1050">
                <a:latin typeface="Arial"/>
                <a:ea typeface="Arial"/>
                <a:cs typeface="Arial"/>
                <a:sym typeface="Arial"/>
              </a:rPr>
            </a:br>
            <a:r>
              <a:rPr lang="pt-BR" sz="1050">
                <a:latin typeface="Arial"/>
                <a:ea typeface="Arial"/>
                <a:cs typeface="Arial"/>
                <a:sym typeface="Arial"/>
              </a:rPr>
              <a:t>$ kubclt get nodes # ao criar com comando ele já vincula o kubeclt, o comando mostra nos nodes</a:t>
            </a:r>
            <a:br>
              <a:rPr lang="pt-BR" sz="1050">
                <a:latin typeface="Arial"/>
                <a:ea typeface="Arial"/>
                <a:cs typeface="Arial"/>
                <a:sym typeface="Arial"/>
              </a:rPr>
            </a:br>
            <a:r>
              <a:rPr lang="pt-BR" sz="1050">
                <a:latin typeface="Arial"/>
                <a:ea typeface="Arial"/>
                <a:cs typeface="Arial"/>
                <a:sym typeface="Arial"/>
              </a:rPr>
              <a:t>$ aws eks --region &lt;region&gt; update-kubeconfig --name &lt;cluster_name&gt; # cria e atualiza o arquivo kubconfig para config manual</a:t>
            </a:r>
            <a:br>
              <a:rPr lang="pt-BR" sz="1050">
                <a:latin typeface="Arial"/>
                <a:ea typeface="Arial"/>
                <a:cs typeface="Arial"/>
                <a:sym typeface="Arial"/>
              </a:rPr>
            </a:br>
            <a:r>
              <a:rPr lang="pt-BR" sz="1050">
                <a:latin typeface="Arial"/>
                <a:ea typeface="Arial"/>
                <a:cs typeface="Arial"/>
                <a:sym typeface="Arial"/>
              </a:rPr>
              <a:t>$ kubectl get svc # verifica conexão com IP do Cluster</a:t>
            </a:r>
            <a:br>
              <a:rPr lang="pt-BR" sz="1050">
                <a:latin typeface="Arial"/>
                <a:ea typeface="Arial"/>
                <a:cs typeface="Arial"/>
                <a:sym typeface="Arial"/>
              </a:rPr>
            </a:br>
            <a:r>
              <a:rPr lang="pt-BR" sz="1050">
                <a:latin typeface="Arial"/>
                <a:ea typeface="Arial"/>
                <a:cs typeface="Arial"/>
                <a:sym typeface="Arial"/>
              </a:rPr>
              <a:t>$ code ~/.kube/config # verifica a configuração do cluster</a:t>
            </a:r>
            <a:endParaRPr sz="1050">
              <a:latin typeface="Arial"/>
              <a:ea typeface="Arial"/>
              <a:cs typeface="Arial"/>
              <a:sym typeface="Arial"/>
            </a:endParaRPr>
          </a:p>
          <a:p>
            <a:pPr indent="0" lvl="0" marL="0" rtl="0" algn="l">
              <a:spcBef>
                <a:spcPts val="1200"/>
              </a:spcBef>
              <a:spcAft>
                <a:spcPts val="1200"/>
              </a:spcAft>
              <a:buNone/>
            </a:pPr>
            <a:r>
              <a:rPr lang="pt-BR" sz="1050">
                <a:latin typeface="Arial"/>
                <a:ea typeface="Arial"/>
                <a:cs typeface="Arial"/>
                <a:sym typeface="Arial"/>
              </a:rPr>
              <a:t>$ eksctl delete cluster --name test-danilo # apaga o cluster</a:t>
            </a:r>
            <a:br>
              <a:rPr lang="pt-BR" sz="1050">
                <a:latin typeface="Arial"/>
                <a:ea typeface="Arial"/>
                <a:cs typeface="Arial"/>
                <a:sym typeface="Arial"/>
              </a:rPr>
            </a:br>
            <a:endParaRPr sz="1050">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2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Configurar AKS</a:t>
            </a:r>
            <a:endParaRPr/>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sp>
        <p:nvSpPr>
          <p:cNvPr id="1334" name="Google Shape;1334;p221"/>
          <p:cNvSpPr txBox="1"/>
          <p:nvPr/>
        </p:nvSpPr>
        <p:spPr>
          <a:xfrm>
            <a:off x="91800" y="1139750"/>
            <a:ext cx="9052200" cy="38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dk1"/>
                </a:solidFill>
              </a:rPr>
              <a:t>Install az cli</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https://docs.microsoft.com/pt-br/cli/azure/install-azure-cli-macos</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https://docs.microsoft.com/pt-br/cli/azure/install-azure-cli-windows?tabs=azure-cli</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https://docs.microsoft.com/en-us/cli/azure/install-azure-cli-linux?pivots=apt</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 simples deploy AZURE</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https://docs.microsoft.com/en-us/azure/app-service/quickstart-java?tabs=javase&amp;pivots=platform-linux</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 rodar e configurar serviço de deploy</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mvn com.microsoft.azure:azure-webapp-maven-plugin:1.12.0:config</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 fazer deploy</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mvn package azure-webapp:deploy</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 apagar deploy</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az group delete --name grupo-treinamento --yes</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AWS CLI</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https://aws.amazon.com/pt/cli/</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Azure ZKS</a:t>
            </a:r>
            <a:endParaRPr sz="1000">
              <a:solidFill>
                <a:schemeClr val="dk1"/>
              </a:solidFill>
            </a:endParaRPr>
          </a:p>
          <a:p>
            <a:pPr indent="0" lvl="0" marL="0" rtl="0" algn="l">
              <a:lnSpc>
                <a:spcPct val="115000"/>
              </a:lnSpc>
              <a:spcBef>
                <a:spcPts val="0"/>
              </a:spcBef>
              <a:spcAft>
                <a:spcPts val="0"/>
              </a:spcAft>
              <a:buNone/>
            </a:pPr>
            <a:r>
              <a:rPr lang="pt-BR" sz="1000">
                <a:solidFill>
                  <a:schemeClr val="dk1"/>
                </a:solidFill>
              </a:rPr>
              <a:t>az aks get-credentials --name treinamento-concrete --resource-group Kubernets-Test-Danilo</a:t>
            </a:r>
            <a:endParaRPr sz="1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161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IP AWS</a:t>
            </a:r>
            <a:endParaRPr/>
          </a:p>
        </p:txBody>
      </p:sp>
      <p:sp>
        <p:nvSpPr>
          <p:cNvPr id="172" name="Google Shape;172;p33"/>
          <p:cNvSpPr txBox="1"/>
          <p:nvPr>
            <p:ph idx="1" type="body"/>
          </p:nvPr>
        </p:nvSpPr>
        <p:spPr>
          <a:xfrm>
            <a:off x="261750" y="869325"/>
            <a:ext cx="8520600" cy="41190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pt-BR" sz="3600"/>
              <a:t>Exemplos IP AWS:</a:t>
            </a:r>
            <a:endParaRPr sz="3600"/>
          </a:p>
          <a:p>
            <a:pPr indent="0" lvl="0" marL="0" rtl="0" algn="l">
              <a:lnSpc>
                <a:spcPct val="150000"/>
              </a:lnSpc>
              <a:spcBef>
                <a:spcPts val="1200"/>
              </a:spcBef>
              <a:spcAft>
                <a:spcPts val="0"/>
              </a:spcAft>
              <a:buNone/>
            </a:pPr>
            <a:r>
              <a:rPr lang="pt-BR" sz="3600">
                <a:solidFill>
                  <a:srgbClr val="CE9178"/>
                </a:solidFill>
                <a:highlight>
                  <a:srgbClr val="1E1E1E"/>
                </a:highlight>
                <a:latin typeface="Courier New"/>
                <a:ea typeface="Courier New"/>
                <a:cs typeface="Courier New"/>
                <a:sym typeface="Courier New"/>
              </a:rPr>
              <a:t>VPC</a:t>
            </a:r>
            <a:endParaRPr sz="3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3600">
                <a:solidFill>
                  <a:srgbClr val="CE9178"/>
                </a:solidFill>
                <a:highlight>
                  <a:srgbClr val="1E1E1E"/>
                </a:highlight>
                <a:latin typeface="Courier New"/>
                <a:ea typeface="Courier New"/>
                <a:cs typeface="Courier New"/>
                <a:sym typeface="Courier New"/>
              </a:rPr>
              <a:t>10.0.0.0/16</a:t>
            </a:r>
            <a:endParaRPr sz="3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3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3600">
                <a:solidFill>
                  <a:srgbClr val="CE9178"/>
                </a:solidFill>
                <a:highlight>
                  <a:srgbClr val="1E1E1E"/>
                </a:highlight>
                <a:latin typeface="Courier New"/>
                <a:ea typeface="Courier New"/>
                <a:cs typeface="Courier New"/>
                <a:sym typeface="Courier New"/>
              </a:rPr>
              <a:t>10.10.0.0/24 - usuario1</a:t>
            </a:r>
            <a:endParaRPr sz="3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3600">
                <a:solidFill>
                  <a:srgbClr val="CE9178"/>
                </a:solidFill>
                <a:highlight>
                  <a:srgbClr val="1E1E1E"/>
                </a:highlight>
                <a:latin typeface="Courier New"/>
                <a:ea typeface="Courier New"/>
                <a:cs typeface="Courier New"/>
                <a:sym typeface="Courier New"/>
              </a:rPr>
              <a:t>10.20.0.0/24 - usuario2</a:t>
            </a:r>
            <a:endParaRPr sz="3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3600">
                <a:solidFill>
                  <a:srgbClr val="CE9178"/>
                </a:solidFill>
                <a:highlight>
                  <a:srgbClr val="1E1E1E"/>
                </a:highlight>
                <a:latin typeface="Courier New"/>
                <a:ea typeface="Courier New"/>
                <a:cs typeface="Courier New"/>
                <a:sym typeface="Courier New"/>
              </a:rPr>
              <a:t>10.30.0.0/24 - usuario3</a:t>
            </a:r>
            <a:endParaRPr sz="3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3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3600">
                <a:solidFill>
                  <a:srgbClr val="CE9178"/>
                </a:solidFill>
                <a:highlight>
                  <a:srgbClr val="1E1E1E"/>
                </a:highlight>
                <a:latin typeface="Courier New"/>
                <a:ea typeface="Courier New"/>
                <a:cs typeface="Courier New"/>
                <a:sym typeface="Courier New"/>
              </a:rPr>
              <a:t>10.10.10.0/24 - subA usuario1</a:t>
            </a:r>
            <a:endParaRPr sz="3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3600">
                <a:solidFill>
                  <a:srgbClr val="CE9178"/>
                </a:solidFill>
                <a:highlight>
                  <a:srgbClr val="1E1E1E"/>
                </a:highlight>
                <a:latin typeface="Courier New"/>
                <a:ea typeface="Courier New"/>
                <a:cs typeface="Courier New"/>
                <a:sym typeface="Courier New"/>
              </a:rPr>
              <a:t>10.10.20.0/24 - subB usuario1</a:t>
            </a:r>
            <a:endParaRPr sz="3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3600">
                <a:solidFill>
                  <a:srgbClr val="CE9178"/>
                </a:solidFill>
                <a:highlight>
                  <a:srgbClr val="1E1E1E"/>
                </a:highlight>
                <a:latin typeface="Courier New"/>
                <a:ea typeface="Courier New"/>
                <a:cs typeface="Courier New"/>
                <a:sym typeface="Courier New"/>
              </a:rPr>
              <a:t>10.10.30.0/24 - subC usuario1</a:t>
            </a:r>
            <a:endParaRPr sz="360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sz="16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2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Kubectl</a:t>
            </a:r>
            <a:endParaRPr/>
          </a:p>
        </p:txBody>
      </p:sp>
      <p:sp>
        <p:nvSpPr>
          <p:cNvPr id="1340" name="Google Shape;1340;p2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200">
                <a:latin typeface="Arial"/>
                <a:ea typeface="Arial"/>
                <a:cs typeface="Arial"/>
                <a:sym typeface="Arial"/>
              </a:rPr>
              <a:t>A interface de linha de comando do Kubernetes é chamada de kubectl. Ele é usado para gerenciar clusters e instruir o servidor da API Kubernetes. O servidor API então adiciona ou remove contêineres nesse cluster para garantir que os estados desejado e real sejam correspondentes.</a:t>
            </a:r>
            <a:endParaRPr sz="1200">
              <a:latin typeface="Arial"/>
              <a:ea typeface="Arial"/>
              <a:cs typeface="Arial"/>
              <a:sym typeface="Arial"/>
            </a:endParaRPr>
          </a:p>
          <a:p>
            <a:pPr indent="0" lvl="0" marL="0" rtl="0" algn="l">
              <a:spcBef>
                <a:spcPts val="1200"/>
              </a:spcBef>
              <a:spcAft>
                <a:spcPts val="0"/>
              </a:spcAft>
              <a:buNone/>
            </a:pPr>
            <a:r>
              <a:rPr lang="pt-BR" sz="1200">
                <a:latin typeface="Arial"/>
                <a:ea typeface="Arial"/>
                <a:cs typeface="Arial"/>
                <a:sym typeface="Arial"/>
              </a:rPr>
              <a:t>Alguns comandos:</a:t>
            </a:r>
            <a:endParaRPr sz="1200">
              <a:latin typeface="Arial"/>
              <a:ea typeface="Arial"/>
              <a:cs typeface="Arial"/>
              <a:sym typeface="Arial"/>
            </a:endParaRPr>
          </a:p>
          <a:p>
            <a:pPr indent="0" lvl="0" marL="0" rtl="0" algn="l">
              <a:spcBef>
                <a:spcPts val="1200"/>
              </a:spcBef>
              <a:spcAft>
                <a:spcPts val="1200"/>
              </a:spcAft>
              <a:buNone/>
            </a:pPr>
            <a:r>
              <a:t/>
            </a:r>
            <a:endParaRPr sz="1200">
              <a:latin typeface="Arial"/>
              <a:ea typeface="Arial"/>
              <a:cs typeface="Arial"/>
              <a:sym typeface="Arial"/>
            </a:endParaRPr>
          </a:p>
        </p:txBody>
      </p:sp>
      <p:pic>
        <p:nvPicPr>
          <p:cNvPr id="1341" name="Google Shape;1341;p222"/>
          <p:cNvPicPr preferRelativeResize="0"/>
          <p:nvPr/>
        </p:nvPicPr>
        <p:blipFill>
          <a:blip r:embed="rId3">
            <a:alphaModFix/>
          </a:blip>
          <a:stretch>
            <a:fillRect/>
          </a:stretch>
        </p:blipFill>
        <p:spPr>
          <a:xfrm>
            <a:off x="1297500" y="2805752"/>
            <a:ext cx="6203925" cy="18126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Alguns comandos</a:t>
            </a:r>
            <a:endParaRPr/>
          </a:p>
        </p:txBody>
      </p:sp>
      <p:sp>
        <p:nvSpPr>
          <p:cNvPr id="1347" name="Google Shape;1347;p2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kubectl run didox-nginx --image=nginx:latest  # cria um pod com uma imagem docker</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kubectl get pods -o wide # Lista o pod e mostra o IP local</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kubectl get pods --watch # Acompanha em modo watch a criação do pod</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kubectl delete pods didox-nginx  # Apaga o pop criado</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kubectl describe pod  didox-nginx # Descreve o pod</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kubectl exec -it didox-nginx bash # Acessa o pod via ssh methodo deprecated</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kubectl exec --stdin --tty didox-nginx -- /bin/bash # Acessa o pod via ssh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kubectl edit pod didox-nginx</a:t>
            </a:r>
            <a:endParaRPr sz="1100">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Recursos</a:t>
            </a:r>
            <a:endParaRPr/>
          </a:p>
        </p:txBody>
      </p:sp>
      <p:pic>
        <p:nvPicPr>
          <p:cNvPr id="1353" name="Google Shape;1353;p224"/>
          <p:cNvPicPr preferRelativeResize="0"/>
          <p:nvPr/>
        </p:nvPicPr>
        <p:blipFill>
          <a:blip r:embed="rId3">
            <a:alphaModFix/>
          </a:blip>
          <a:stretch>
            <a:fillRect/>
          </a:stretch>
        </p:blipFill>
        <p:spPr>
          <a:xfrm>
            <a:off x="1620950" y="934200"/>
            <a:ext cx="5736325" cy="408937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Pod</a:t>
            </a:r>
            <a:endParaRPr/>
          </a:p>
          <a:p>
            <a:pPr indent="0" lvl="0" marL="0" rtl="0" algn="ctr">
              <a:spcBef>
                <a:spcPts val="0"/>
              </a:spcBef>
              <a:spcAft>
                <a:spcPts val="0"/>
              </a:spcAft>
              <a:buNone/>
            </a:pPr>
            <a:r>
              <a:rPr lang="pt-BR" sz="1100"/>
              <a:t>Recurso que armazena os containers dentro do Kubernetes - tem seus IPS efêmeros</a:t>
            </a:r>
            <a:endParaRPr sz="1100"/>
          </a:p>
        </p:txBody>
      </p:sp>
      <p:pic>
        <p:nvPicPr>
          <p:cNvPr id="1359" name="Google Shape;1359;p225"/>
          <p:cNvPicPr preferRelativeResize="0"/>
          <p:nvPr/>
        </p:nvPicPr>
        <p:blipFill>
          <a:blip r:embed="rId3">
            <a:alphaModFix/>
          </a:blip>
          <a:stretch>
            <a:fillRect/>
          </a:stretch>
        </p:blipFill>
        <p:spPr>
          <a:xfrm>
            <a:off x="152400" y="1460250"/>
            <a:ext cx="8839200" cy="3177275"/>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2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NodePort</a:t>
            </a:r>
            <a:endParaRPr/>
          </a:p>
          <a:p>
            <a:pPr indent="0" lvl="0" marL="0" rtl="0" algn="ctr">
              <a:spcBef>
                <a:spcPts val="0"/>
              </a:spcBef>
              <a:spcAft>
                <a:spcPts val="0"/>
              </a:spcAft>
              <a:buNone/>
            </a:pPr>
            <a:r>
              <a:rPr lang="pt-BR" sz="1100"/>
              <a:t>para liberar uma porta de acesso dentro do pod</a:t>
            </a:r>
            <a:endParaRPr sz="1100"/>
          </a:p>
        </p:txBody>
      </p:sp>
      <p:pic>
        <p:nvPicPr>
          <p:cNvPr id="1365" name="Google Shape;1365;p226"/>
          <p:cNvPicPr preferRelativeResize="0"/>
          <p:nvPr/>
        </p:nvPicPr>
        <p:blipFill>
          <a:blip r:embed="rId3">
            <a:alphaModFix/>
          </a:blip>
          <a:stretch>
            <a:fillRect/>
          </a:stretch>
        </p:blipFill>
        <p:spPr>
          <a:xfrm>
            <a:off x="152400" y="1460250"/>
            <a:ext cx="8839200" cy="281880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Cluster IP</a:t>
            </a:r>
            <a:endParaRPr/>
          </a:p>
          <a:p>
            <a:pPr indent="0" lvl="0" marL="0" rtl="0" algn="ctr">
              <a:spcBef>
                <a:spcPts val="0"/>
              </a:spcBef>
              <a:spcAft>
                <a:spcPts val="0"/>
              </a:spcAft>
              <a:buNone/>
            </a:pPr>
            <a:r>
              <a:rPr lang="pt-BR" sz="1100"/>
              <a:t>Cria um IP fixo para ser utilizado nos Pods dentro da rede do cluster</a:t>
            </a:r>
            <a:endParaRPr sz="1100"/>
          </a:p>
        </p:txBody>
      </p:sp>
      <p:pic>
        <p:nvPicPr>
          <p:cNvPr id="1371" name="Google Shape;1371;p227"/>
          <p:cNvPicPr preferRelativeResize="0"/>
          <p:nvPr/>
        </p:nvPicPr>
        <p:blipFill>
          <a:blip r:embed="rId3">
            <a:alphaModFix/>
          </a:blip>
          <a:stretch>
            <a:fillRect/>
          </a:stretch>
        </p:blipFill>
        <p:spPr>
          <a:xfrm>
            <a:off x="1211775" y="1307850"/>
            <a:ext cx="6977344" cy="3530849"/>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Replicaset</a:t>
            </a:r>
            <a:endParaRPr/>
          </a:p>
          <a:p>
            <a:pPr indent="0" lvl="0" marL="0" rtl="0" algn="ctr">
              <a:spcBef>
                <a:spcPts val="0"/>
              </a:spcBef>
              <a:spcAft>
                <a:spcPts val="0"/>
              </a:spcAft>
              <a:buNone/>
            </a:pPr>
            <a:r>
              <a:rPr lang="pt-BR" sz="1100"/>
              <a:t>Cria várias réplicas de pods, gerenciando automaticamente suas instâncias</a:t>
            </a:r>
            <a:endParaRPr sz="1100"/>
          </a:p>
        </p:txBody>
      </p:sp>
      <p:pic>
        <p:nvPicPr>
          <p:cNvPr id="1377" name="Google Shape;1377;p228"/>
          <p:cNvPicPr preferRelativeResize="0"/>
          <p:nvPr/>
        </p:nvPicPr>
        <p:blipFill>
          <a:blip r:embed="rId3">
            <a:alphaModFix/>
          </a:blip>
          <a:stretch>
            <a:fillRect/>
          </a:stretch>
        </p:blipFill>
        <p:spPr>
          <a:xfrm>
            <a:off x="758800" y="1189925"/>
            <a:ext cx="7868534" cy="353085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ConfigMap</a:t>
            </a:r>
            <a:endParaRPr/>
          </a:p>
          <a:p>
            <a:pPr indent="0" lvl="0" marL="0" rtl="0" algn="ctr">
              <a:spcBef>
                <a:spcPts val="0"/>
              </a:spcBef>
              <a:spcAft>
                <a:spcPts val="0"/>
              </a:spcAft>
              <a:buNone/>
            </a:pPr>
            <a:r>
              <a:rPr lang="pt-BR" sz="1100"/>
              <a:t>Cria arquivos de configuração para ser reaproveitado</a:t>
            </a:r>
            <a:endParaRPr sz="1100"/>
          </a:p>
        </p:txBody>
      </p:sp>
      <p:pic>
        <p:nvPicPr>
          <p:cNvPr id="1383" name="Google Shape;1383;p229"/>
          <p:cNvPicPr preferRelativeResize="0"/>
          <p:nvPr/>
        </p:nvPicPr>
        <p:blipFill>
          <a:blip r:embed="rId3">
            <a:alphaModFix/>
          </a:blip>
          <a:stretch>
            <a:fillRect/>
          </a:stretch>
        </p:blipFill>
        <p:spPr>
          <a:xfrm>
            <a:off x="152400" y="1460250"/>
            <a:ext cx="8839197" cy="3154913"/>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Secret</a:t>
            </a:r>
            <a:endParaRPr/>
          </a:p>
          <a:p>
            <a:pPr indent="0" lvl="0" marL="0" rtl="0" algn="ctr">
              <a:spcBef>
                <a:spcPts val="0"/>
              </a:spcBef>
              <a:spcAft>
                <a:spcPts val="0"/>
              </a:spcAft>
              <a:buNone/>
            </a:pPr>
            <a:r>
              <a:rPr lang="pt-BR" sz="1100"/>
              <a:t>Mais ideal para pegar arquivos seguros</a:t>
            </a:r>
            <a:endParaRPr sz="1100"/>
          </a:p>
          <a:p>
            <a:pPr indent="0" lvl="0" marL="0" rtl="0" algn="ctr">
              <a:spcBef>
                <a:spcPts val="0"/>
              </a:spcBef>
              <a:spcAft>
                <a:spcPts val="0"/>
              </a:spcAft>
              <a:buNone/>
            </a:pPr>
            <a:r>
              <a:rPr lang="pt-BR" sz="1100" u="sng">
                <a:solidFill>
                  <a:schemeClr val="hlink"/>
                </a:solidFill>
                <a:hlinkClick r:id="rId3"/>
              </a:rPr>
              <a:t>https://www.youtube.com/watch?v=FAnQTgr04mU</a:t>
            </a:r>
            <a:endParaRPr sz="1100"/>
          </a:p>
          <a:p>
            <a:pPr indent="0" lvl="0" marL="0" rtl="0" algn="ctr">
              <a:spcBef>
                <a:spcPts val="0"/>
              </a:spcBef>
              <a:spcAft>
                <a:spcPts val="0"/>
              </a:spcAft>
              <a:buNone/>
            </a:pPr>
            <a:r>
              <a:rPr lang="pt-BR" sz="1100"/>
              <a:t>Usando Mosquitto</a:t>
            </a:r>
            <a:endParaRPr sz="1100"/>
          </a:p>
          <a:p>
            <a:pPr indent="0" lvl="0" marL="0" rtl="0" algn="ctr">
              <a:spcBef>
                <a:spcPts val="0"/>
              </a:spcBef>
              <a:spcAft>
                <a:spcPts val="0"/>
              </a:spcAft>
              <a:buNone/>
            </a:pPr>
            <a:r>
              <a:rPr lang="pt-BR" sz="1100" u="sng">
                <a:solidFill>
                  <a:schemeClr val="hlink"/>
                </a:solidFill>
                <a:hlinkClick r:id="rId4"/>
              </a:rPr>
              <a:t>https://gitlab.com/nanuchi/youtube-tutorial-series/-/tree/master/configmap-and-secret-volumes</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389" name="Google Shape;1389;p230"/>
          <p:cNvPicPr preferRelativeResize="0"/>
          <p:nvPr/>
        </p:nvPicPr>
        <p:blipFill>
          <a:blip r:embed="rId5">
            <a:alphaModFix/>
          </a:blip>
          <a:stretch>
            <a:fillRect/>
          </a:stretch>
        </p:blipFill>
        <p:spPr>
          <a:xfrm>
            <a:off x="64725" y="2117800"/>
            <a:ext cx="8839201" cy="291120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LoadBalancer</a:t>
            </a:r>
            <a:endParaRPr/>
          </a:p>
          <a:p>
            <a:pPr indent="0" lvl="0" marL="0" rtl="0" algn="ctr">
              <a:spcBef>
                <a:spcPts val="0"/>
              </a:spcBef>
              <a:spcAft>
                <a:spcPts val="0"/>
              </a:spcAft>
              <a:buNone/>
            </a:pPr>
            <a:r>
              <a:rPr lang="pt-BR" sz="1100"/>
              <a:t>Libera o IP publicado dentro do cluster</a:t>
            </a:r>
            <a:endParaRPr sz="1100"/>
          </a:p>
        </p:txBody>
      </p:sp>
      <p:pic>
        <p:nvPicPr>
          <p:cNvPr id="1395" name="Google Shape;1395;p231"/>
          <p:cNvPicPr preferRelativeResize="0"/>
          <p:nvPr/>
        </p:nvPicPr>
        <p:blipFill>
          <a:blip r:embed="rId3">
            <a:alphaModFix/>
          </a:blip>
          <a:stretch>
            <a:fillRect/>
          </a:stretch>
        </p:blipFill>
        <p:spPr>
          <a:xfrm>
            <a:off x="707938" y="1307850"/>
            <a:ext cx="7728118" cy="3530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4"/>
          <p:cNvSpPr txBox="1"/>
          <p:nvPr>
            <p:ph type="title"/>
          </p:nvPr>
        </p:nvSpPr>
        <p:spPr>
          <a:xfrm>
            <a:off x="1297500" y="2552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Subnets</a:t>
            </a:r>
            <a:endParaRPr/>
          </a:p>
        </p:txBody>
      </p:sp>
      <p:sp>
        <p:nvSpPr>
          <p:cNvPr id="178" name="Google Shape;178;p34"/>
          <p:cNvSpPr txBox="1"/>
          <p:nvPr>
            <p:ph idx="1" type="body"/>
          </p:nvPr>
        </p:nvSpPr>
        <p:spPr>
          <a:xfrm>
            <a:off x="1297500" y="7637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500">
                <a:latin typeface="Arial"/>
                <a:ea typeface="Arial"/>
                <a:cs typeface="Arial"/>
                <a:sym typeface="Arial"/>
              </a:rPr>
              <a:t>São pequenas redes divididas em várias regiões na AWS (data center diferente) dentro da mesma VPC. Para cada VPC criada é gerada 3 ou mais subnets </a:t>
            </a:r>
            <a:r>
              <a:rPr lang="pt-BR" sz="1500" u="sng">
                <a:solidFill>
                  <a:schemeClr val="hlink"/>
                </a:solidFill>
                <a:latin typeface="Arial"/>
                <a:ea typeface="Arial"/>
                <a:cs typeface="Arial"/>
                <a:sym typeface="Arial"/>
                <a:hlinkClick r:id="rId3"/>
              </a:rPr>
              <a:t>https://aws.amazon.com/pt/</a:t>
            </a:r>
            <a:r>
              <a:rPr lang="pt-BR" sz="1500">
                <a:latin typeface="Arial"/>
                <a:ea typeface="Arial"/>
                <a:cs typeface="Arial"/>
                <a:sym typeface="Arial"/>
              </a:rPr>
              <a:t> </a:t>
            </a:r>
            <a:endParaRPr sz="1500">
              <a:latin typeface="Arial"/>
              <a:ea typeface="Arial"/>
              <a:cs typeface="Arial"/>
              <a:sym typeface="Arial"/>
            </a:endParaRPr>
          </a:p>
          <a:p>
            <a:pPr indent="0" lvl="0" marL="0" rtl="0" algn="l">
              <a:spcBef>
                <a:spcPts val="1200"/>
              </a:spcBef>
              <a:spcAft>
                <a:spcPts val="1200"/>
              </a:spcAft>
              <a:buNone/>
            </a:pPr>
            <a:r>
              <a:t/>
            </a:r>
            <a:endParaRPr sz="1500">
              <a:latin typeface="Arial"/>
              <a:ea typeface="Arial"/>
              <a:cs typeface="Arial"/>
              <a:sym typeface="Arial"/>
            </a:endParaRPr>
          </a:p>
        </p:txBody>
      </p:sp>
      <p:pic>
        <p:nvPicPr>
          <p:cNvPr id="179" name="Google Shape;179;p34"/>
          <p:cNvPicPr preferRelativeResize="0"/>
          <p:nvPr/>
        </p:nvPicPr>
        <p:blipFill>
          <a:blip r:embed="rId4">
            <a:alphaModFix/>
          </a:blip>
          <a:stretch>
            <a:fillRect/>
          </a:stretch>
        </p:blipFill>
        <p:spPr>
          <a:xfrm>
            <a:off x="3977774" y="1750900"/>
            <a:ext cx="4681324" cy="3172701"/>
          </a:xfrm>
          <a:prstGeom prst="rect">
            <a:avLst/>
          </a:prstGeom>
          <a:noFill/>
          <a:ln>
            <a:noFill/>
          </a:ln>
        </p:spPr>
      </p:pic>
      <p:pic>
        <p:nvPicPr>
          <p:cNvPr id="180" name="Google Shape;180;p34"/>
          <p:cNvPicPr preferRelativeResize="0"/>
          <p:nvPr/>
        </p:nvPicPr>
        <p:blipFill>
          <a:blip r:embed="rId5">
            <a:alphaModFix/>
          </a:blip>
          <a:stretch>
            <a:fillRect/>
          </a:stretch>
        </p:blipFill>
        <p:spPr>
          <a:xfrm>
            <a:off x="661475" y="1750900"/>
            <a:ext cx="3157868" cy="3172700"/>
          </a:xfrm>
          <a:prstGeom prst="rect">
            <a:avLst/>
          </a:prstGeom>
          <a:noFill/>
          <a:ln>
            <a:noFill/>
          </a:ln>
        </p:spPr>
      </p:pic>
      <p:pic>
        <p:nvPicPr>
          <p:cNvPr id="181" name="Google Shape;181;p34"/>
          <p:cNvPicPr preferRelativeResize="0"/>
          <p:nvPr/>
        </p:nvPicPr>
        <p:blipFill>
          <a:blip r:embed="rId6">
            <a:alphaModFix/>
          </a:blip>
          <a:stretch>
            <a:fillRect/>
          </a:stretch>
        </p:blipFill>
        <p:spPr>
          <a:xfrm>
            <a:off x="4868150" y="3446325"/>
            <a:ext cx="2713282" cy="91410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2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Deployment</a:t>
            </a:r>
            <a:endParaRPr/>
          </a:p>
          <a:p>
            <a:pPr indent="0" lvl="0" marL="0" rtl="0" algn="ctr">
              <a:spcBef>
                <a:spcPts val="0"/>
              </a:spcBef>
              <a:spcAft>
                <a:spcPts val="0"/>
              </a:spcAft>
              <a:buNone/>
            </a:pPr>
            <a:r>
              <a:rPr lang="pt-BR" sz="1100"/>
              <a:t>Organiza todos os recursos em somente um arquivo, fazendo com que o seu deploy que mais fácil</a:t>
            </a:r>
            <a:endParaRPr sz="1100"/>
          </a:p>
        </p:txBody>
      </p:sp>
      <p:pic>
        <p:nvPicPr>
          <p:cNvPr id="1401" name="Google Shape;1401;p232"/>
          <p:cNvPicPr preferRelativeResize="0"/>
          <p:nvPr/>
        </p:nvPicPr>
        <p:blipFill>
          <a:blip r:embed="rId3">
            <a:alphaModFix/>
          </a:blip>
          <a:stretch>
            <a:fillRect/>
          </a:stretch>
        </p:blipFill>
        <p:spPr>
          <a:xfrm>
            <a:off x="152400" y="1460250"/>
            <a:ext cx="8839204" cy="345713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33"/>
          <p:cNvSpPr txBox="1"/>
          <p:nvPr>
            <p:ph type="title"/>
          </p:nvPr>
        </p:nvSpPr>
        <p:spPr>
          <a:xfrm>
            <a:off x="1297500" y="12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Alguns comandos</a:t>
            </a:r>
            <a:endParaRPr sz="1100"/>
          </a:p>
        </p:txBody>
      </p:sp>
      <p:pic>
        <p:nvPicPr>
          <p:cNvPr id="1407" name="Google Shape;1407;p233"/>
          <p:cNvPicPr preferRelativeResize="0"/>
          <p:nvPr/>
        </p:nvPicPr>
        <p:blipFill>
          <a:blip r:embed="rId3">
            <a:alphaModFix/>
          </a:blip>
          <a:stretch>
            <a:fillRect/>
          </a:stretch>
        </p:blipFill>
        <p:spPr>
          <a:xfrm>
            <a:off x="758825" y="465550"/>
            <a:ext cx="7687050" cy="461297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mysql via helm (helm = github para k8s)</a:t>
            </a:r>
            <a:endParaRPr/>
          </a:p>
          <a:p>
            <a:pPr indent="0" lvl="0" marL="0" rtl="0" algn="ctr">
              <a:spcBef>
                <a:spcPts val="0"/>
              </a:spcBef>
              <a:spcAft>
                <a:spcPts val="0"/>
              </a:spcAft>
              <a:buNone/>
            </a:pPr>
            <a:r>
              <a:rPr lang="pt-BR" sz="1100" u="sng">
                <a:solidFill>
                  <a:schemeClr val="hlink"/>
                </a:solidFill>
                <a:hlinkClick r:id="rId3"/>
              </a:rPr>
              <a:t>https://bitnami.com/stack/mysql/helm</a:t>
            </a:r>
            <a:endParaRPr sz="1100"/>
          </a:p>
          <a:p>
            <a:pPr indent="0" lvl="0" marL="0" rtl="0" algn="ctr">
              <a:spcBef>
                <a:spcPts val="0"/>
              </a:spcBef>
              <a:spcAft>
                <a:spcPts val="0"/>
              </a:spcAft>
              <a:buNone/>
            </a:pPr>
            <a:r>
              <a:rPr lang="pt-BR" sz="1100" u="sng">
                <a:solidFill>
                  <a:schemeClr val="hlink"/>
                </a:solidFill>
                <a:hlinkClick r:id="rId4"/>
              </a:rPr>
              <a:t>https://youtu.be/uFgcCL3t_JM?t=5510</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413" name="Google Shape;1413;p234"/>
          <p:cNvPicPr preferRelativeResize="0"/>
          <p:nvPr/>
        </p:nvPicPr>
        <p:blipFill>
          <a:blip r:embed="rId5">
            <a:alphaModFix/>
          </a:blip>
          <a:stretch>
            <a:fillRect/>
          </a:stretch>
        </p:blipFill>
        <p:spPr>
          <a:xfrm>
            <a:off x="678475" y="1278625"/>
            <a:ext cx="8180070" cy="3530851"/>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2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Estourando memória de um POD</a:t>
            </a:r>
            <a:endParaRPr sz="1100"/>
          </a:p>
        </p:txBody>
      </p:sp>
      <p:pic>
        <p:nvPicPr>
          <p:cNvPr id="1419" name="Google Shape;1419;p235"/>
          <p:cNvPicPr preferRelativeResize="0"/>
          <p:nvPr/>
        </p:nvPicPr>
        <p:blipFill>
          <a:blip r:embed="rId3">
            <a:alphaModFix/>
          </a:blip>
          <a:stretch>
            <a:fillRect/>
          </a:stretch>
        </p:blipFill>
        <p:spPr>
          <a:xfrm>
            <a:off x="1014525" y="985375"/>
            <a:ext cx="7292524" cy="2433875"/>
          </a:xfrm>
          <a:prstGeom prst="rect">
            <a:avLst/>
          </a:prstGeom>
          <a:noFill/>
          <a:ln>
            <a:noFill/>
          </a:ln>
        </p:spPr>
      </p:pic>
      <p:pic>
        <p:nvPicPr>
          <p:cNvPr id="1420" name="Google Shape;1420;p235"/>
          <p:cNvPicPr preferRelativeResize="0"/>
          <p:nvPr/>
        </p:nvPicPr>
        <p:blipFill>
          <a:blip r:embed="rId4">
            <a:alphaModFix/>
          </a:blip>
          <a:stretch>
            <a:fillRect/>
          </a:stretch>
        </p:blipFill>
        <p:spPr>
          <a:xfrm>
            <a:off x="751500" y="3519550"/>
            <a:ext cx="8045414" cy="1033176"/>
          </a:xfrm>
          <a:prstGeom prst="rect">
            <a:avLst/>
          </a:prstGeom>
          <a:noFill/>
          <a:ln>
            <a:noFill/>
          </a:ln>
        </p:spPr>
      </p:pic>
      <p:pic>
        <p:nvPicPr>
          <p:cNvPr id="1421" name="Google Shape;1421;p235"/>
          <p:cNvPicPr preferRelativeResize="0"/>
          <p:nvPr/>
        </p:nvPicPr>
        <p:blipFill>
          <a:blip r:embed="rId5">
            <a:alphaModFix/>
          </a:blip>
          <a:stretch>
            <a:fillRect/>
          </a:stretch>
        </p:blipFill>
        <p:spPr>
          <a:xfrm>
            <a:off x="846475" y="4653025"/>
            <a:ext cx="7142390" cy="28597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Sobre HorizontalPodAutoScale (HPA)</a:t>
            </a:r>
            <a:endParaRPr sz="1100"/>
          </a:p>
        </p:txBody>
      </p:sp>
      <p:pic>
        <p:nvPicPr>
          <p:cNvPr id="1427" name="Google Shape;1427;p236"/>
          <p:cNvPicPr preferRelativeResize="0"/>
          <p:nvPr/>
        </p:nvPicPr>
        <p:blipFill>
          <a:blip r:embed="rId3">
            <a:alphaModFix/>
          </a:blip>
          <a:stretch>
            <a:fillRect/>
          </a:stretch>
        </p:blipFill>
        <p:spPr>
          <a:xfrm>
            <a:off x="1679350" y="1036500"/>
            <a:ext cx="6057802" cy="2482850"/>
          </a:xfrm>
          <a:prstGeom prst="rect">
            <a:avLst/>
          </a:prstGeom>
          <a:noFill/>
          <a:ln>
            <a:noFill/>
          </a:ln>
        </p:spPr>
      </p:pic>
      <p:pic>
        <p:nvPicPr>
          <p:cNvPr id="1428" name="Google Shape;1428;p236"/>
          <p:cNvPicPr preferRelativeResize="0"/>
          <p:nvPr/>
        </p:nvPicPr>
        <p:blipFill>
          <a:blip r:embed="rId4">
            <a:alphaModFix/>
          </a:blip>
          <a:stretch>
            <a:fillRect/>
          </a:stretch>
        </p:blipFill>
        <p:spPr>
          <a:xfrm>
            <a:off x="152400" y="3671750"/>
            <a:ext cx="8839201" cy="688622"/>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Cluster Master mult-master - AWS</a:t>
            </a:r>
            <a:endParaRPr/>
          </a:p>
          <a:p>
            <a:pPr indent="0" lvl="0" marL="0" rtl="0" algn="ctr">
              <a:spcBef>
                <a:spcPts val="0"/>
              </a:spcBef>
              <a:spcAft>
                <a:spcPts val="0"/>
              </a:spcAft>
              <a:buNone/>
            </a:pPr>
            <a:r>
              <a:rPr lang="pt-BR" sz="1100" u="sng">
                <a:solidFill>
                  <a:schemeClr val="hlink"/>
                </a:solidFill>
                <a:hlinkClick r:id="rId3"/>
              </a:rPr>
              <a:t>https://kubernetes.io/docs/setup/production-environment/tools/kubeadm/high-availability/</a:t>
            </a:r>
            <a:endParaRPr sz="1100"/>
          </a:p>
          <a:p>
            <a:pPr indent="0" lvl="0" marL="0" rtl="0" algn="ctr">
              <a:spcBef>
                <a:spcPts val="0"/>
              </a:spcBef>
              <a:spcAft>
                <a:spcPts val="0"/>
              </a:spcAft>
              <a:buNone/>
            </a:pPr>
            <a:r>
              <a:rPr lang="pt-BR" sz="1100" u="sng">
                <a:solidFill>
                  <a:schemeClr val="hlink"/>
                </a:solidFill>
                <a:hlinkClick r:id="rId4"/>
              </a:rPr>
              <a:t>https://kubernetes.io/docs/setup/production-environment/tools/kubeadm/ha-topology/</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434" name="Google Shape;1434;p237"/>
          <p:cNvPicPr preferRelativeResize="0"/>
          <p:nvPr/>
        </p:nvPicPr>
        <p:blipFill>
          <a:blip r:embed="rId5">
            <a:alphaModFix/>
          </a:blip>
          <a:stretch>
            <a:fillRect/>
          </a:stretch>
        </p:blipFill>
        <p:spPr>
          <a:xfrm>
            <a:off x="1858388" y="1307850"/>
            <a:ext cx="5917125" cy="3530852"/>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pic>
        <p:nvPicPr>
          <p:cNvPr id="1439" name="Google Shape;1439;p238"/>
          <p:cNvPicPr preferRelativeResize="0"/>
          <p:nvPr/>
        </p:nvPicPr>
        <p:blipFill>
          <a:blip r:embed="rId3">
            <a:alphaModFix/>
          </a:blip>
          <a:stretch>
            <a:fillRect/>
          </a:stretch>
        </p:blipFill>
        <p:spPr>
          <a:xfrm>
            <a:off x="569488" y="769025"/>
            <a:ext cx="8005022" cy="360545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2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Criar máquinas</a:t>
            </a:r>
            <a:endParaRPr/>
          </a:p>
          <a:p>
            <a:pPr indent="0" lvl="0" marL="0" rtl="0" algn="l">
              <a:spcBef>
                <a:spcPts val="0"/>
              </a:spcBef>
              <a:spcAft>
                <a:spcPts val="0"/>
              </a:spcAft>
              <a:buNone/>
            </a:pPr>
            <a:r>
              <a:rPr lang="pt-BR" sz="1100"/>
              <a:t>3 - master</a:t>
            </a:r>
            <a:endParaRPr sz="1100"/>
          </a:p>
          <a:p>
            <a:pPr indent="0" lvl="0" marL="0" rtl="0" algn="l">
              <a:spcBef>
                <a:spcPts val="0"/>
              </a:spcBef>
              <a:spcAft>
                <a:spcPts val="0"/>
              </a:spcAft>
              <a:buNone/>
            </a:pPr>
            <a:r>
              <a:rPr lang="pt-BR" sz="1100"/>
              <a:t>3 - ou mais workers</a:t>
            </a:r>
            <a:endParaRPr sz="1100"/>
          </a:p>
          <a:p>
            <a:pPr indent="0" lvl="0" marL="0" rtl="0" algn="l">
              <a:spcBef>
                <a:spcPts val="0"/>
              </a:spcBef>
              <a:spcAft>
                <a:spcPts val="0"/>
              </a:spcAft>
              <a:buNone/>
            </a:pPr>
            <a:r>
              <a:rPr lang="pt-BR" sz="1100"/>
              <a:t>1 - Servidor de proxy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pt-BR" sz="1100"/>
              <a:t>Rodar os scripts do terraform e ansible</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445" name="Google Shape;1445;p239"/>
          <p:cNvPicPr preferRelativeResize="0"/>
          <p:nvPr/>
        </p:nvPicPr>
        <p:blipFill>
          <a:blip r:embed="rId3">
            <a:alphaModFix/>
          </a:blip>
          <a:stretch>
            <a:fillRect/>
          </a:stretch>
        </p:blipFill>
        <p:spPr>
          <a:xfrm>
            <a:off x="152400" y="1730575"/>
            <a:ext cx="8839204" cy="1173957"/>
          </a:xfrm>
          <a:prstGeom prst="rect">
            <a:avLst/>
          </a:prstGeom>
          <a:noFill/>
          <a:ln>
            <a:noFill/>
          </a:ln>
        </p:spPr>
      </p:pic>
      <p:pic>
        <p:nvPicPr>
          <p:cNvPr id="1446" name="Google Shape;1446;p239"/>
          <p:cNvPicPr preferRelativeResize="0"/>
          <p:nvPr/>
        </p:nvPicPr>
        <p:blipFill>
          <a:blip r:embed="rId4">
            <a:alphaModFix/>
          </a:blip>
          <a:stretch>
            <a:fillRect/>
          </a:stretch>
        </p:blipFill>
        <p:spPr>
          <a:xfrm>
            <a:off x="152400" y="3056932"/>
            <a:ext cx="8839204" cy="427286"/>
          </a:xfrm>
          <a:prstGeom prst="rect">
            <a:avLst/>
          </a:prstGeom>
          <a:noFill/>
          <a:ln>
            <a:noFill/>
          </a:ln>
        </p:spPr>
      </p:pic>
      <p:pic>
        <p:nvPicPr>
          <p:cNvPr id="1447" name="Google Shape;1447;p239"/>
          <p:cNvPicPr preferRelativeResize="0"/>
          <p:nvPr/>
        </p:nvPicPr>
        <p:blipFill>
          <a:blip r:embed="rId5">
            <a:alphaModFix/>
          </a:blip>
          <a:stretch>
            <a:fillRect/>
          </a:stretch>
        </p:blipFill>
        <p:spPr>
          <a:xfrm>
            <a:off x="152400" y="3636617"/>
            <a:ext cx="8839201" cy="45400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Configurar Masters</a:t>
            </a:r>
            <a:endParaRPr/>
          </a:p>
          <a:p>
            <a:pPr indent="0" lvl="0" marL="0" rtl="0" algn="ctr">
              <a:spcBef>
                <a:spcPts val="0"/>
              </a:spcBef>
              <a:spcAft>
                <a:spcPts val="0"/>
              </a:spcAft>
              <a:buNone/>
            </a:pPr>
            <a:r>
              <a:rPr lang="pt-BR" sz="1100" u="sng">
                <a:solidFill>
                  <a:schemeClr val="hlink"/>
                </a:solidFill>
                <a:hlinkClick r:id="rId3"/>
              </a:rPr>
              <a:t>https://kubernetes.io/docs/setup/production-environment/tools/kubeadm/high-availability/</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453" name="Google Shape;1453;p240"/>
          <p:cNvPicPr preferRelativeResize="0"/>
          <p:nvPr/>
        </p:nvPicPr>
        <p:blipFill>
          <a:blip r:embed="rId4">
            <a:alphaModFix/>
          </a:blip>
          <a:stretch>
            <a:fillRect/>
          </a:stretch>
        </p:blipFill>
        <p:spPr>
          <a:xfrm>
            <a:off x="152400" y="1079250"/>
            <a:ext cx="8839204" cy="466130"/>
          </a:xfrm>
          <a:prstGeom prst="rect">
            <a:avLst/>
          </a:prstGeom>
          <a:noFill/>
          <a:ln>
            <a:noFill/>
          </a:ln>
        </p:spPr>
      </p:pic>
      <p:pic>
        <p:nvPicPr>
          <p:cNvPr id="1454" name="Google Shape;1454;p240"/>
          <p:cNvPicPr preferRelativeResize="0"/>
          <p:nvPr/>
        </p:nvPicPr>
        <p:blipFill>
          <a:blip r:embed="rId5">
            <a:alphaModFix/>
          </a:blip>
          <a:stretch>
            <a:fillRect/>
          </a:stretch>
        </p:blipFill>
        <p:spPr>
          <a:xfrm>
            <a:off x="152400" y="2837530"/>
            <a:ext cx="8839200" cy="562495"/>
          </a:xfrm>
          <a:prstGeom prst="rect">
            <a:avLst/>
          </a:prstGeom>
          <a:noFill/>
          <a:ln>
            <a:noFill/>
          </a:ln>
        </p:spPr>
      </p:pic>
      <p:sp>
        <p:nvSpPr>
          <p:cNvPr id="1455" name="Google Shape;1455;p240"/>
          <p:cNvSpPr txBox="1"/>
          <p:nvPr/>
        </p:nvSpPr>
        <p:spPr>
          <a:xfrm>
            <a:off x="241100" y="1825450"/>
            <a:ext cx="7715400" cy="12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Rodar na máquina 1 master</a:t>
            </a:r>
            <a:endParaRPr>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pt-BR" sz="900">
                <a:solidFill>
                  <a:srgbClr val="6A9955"/>
                </a:solidFill>
                <a:highlight>
                  <a:srgbClr val="1E1E1E"/>
                </a:highlight>
                <a:latin typeface="Courier New"/>
                <a:ea typeface="Courier New"/>
                <a:cs typeface="Courier New"/>
                <a:sym typeface="Courier New"/>
              </a:rPr>
              <a:t>sudo kubeadm init --control-plane-endpoint "</a:t>
            </a:r>
            <a:r>
              <a:rPr lang="pt-BR" sz="1100">
                <a:solidFill>
                  <a:srgbClr val="6A9955"/>
                </a:solidFill>
                <a:highlight>
                  <a:srgbClr val="1E1E1E"/>
                </a:highlight>
                <a:latin typeface="Courier New"/>
                <a:ea typeface="Courier New"/>
                <a:cs typeface="Courier New"/>
                <a:sym typeface="Courier New"/>
              </a:rPr>
              <a:t>k8s-haproxy</a:t>
            </a:r>
            <a:r>
              <a:rPr lang="pt-BR" sz="900">
                <a:solidFill>
                  <a:srgbClr val="6A9955"/>
                </a:solidFill>
                <a:highlight>
                  <a:srgbClr val="1E1E1E"/>
                </a:highlight>
                <a:latin typeface="Courier New"/>
                <a:ea typeface="Courier New"/>
                <a:cs typeface="Courier New"/>
                <a:sym typeface="Courier New"/>
              </a:rPr>
              <a:t>:6443" --upload-certs # MANDANDO PARA O IP DO PROXY</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6A9955"/>
                </a:solidFill>
                <a:highlight>
                  <a:srgbClr val="1E1E1E"/>
                </a:highlight>
                <a:latin typeface="Courier New"/>
                <a:ea typeface="Courier New"/>
                <a:cs typeface="Courier New"/>
                <a:sym typeface="Courier New"/>
              </a:rPr>
              <a:t>systemctl status kubelet | less # verifica se o serviço está de pé</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6A9955"/>
                </a:solidFill>
                <a:highlight>
                  <a:srgbClr val="1E1E1E"/>
                </a:highlight>
                <a:latin typeface="Courier New"/>
                <a:ea typeface="Courier New"/>
                <a:cs typeface="Courier New"/>
                <a:sym typeface="Courier New"/>
              </a:rPr>
              <a:t>sudo systemctl start kubelet # se precisar start do serviço</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6A9955"/>
              </a:solidFill>
              <a:highlight>
                <a:srgbClr val="1E1E1E"/>
              </a:highlight>
              <a:latin typeface="Courier New"/>
              <a:ea typeface="Courier New"/>
              <a:cs typeface="Courier New"/>
              <a:sym typeface="Courier New"/>
            </a:endParaRPr>
          </a:p>
        </p:txBody>
      </p:sp>
      <p:pic>
        <p:nvPicPr>
          <p:cNvPr id="1456" name="Google Shape;1456;p240"/>
          <p:cNvPicPr preferRelativeResize="0"/>
          <p:nvPr/>
        </p:nvPicPr>
        <p:blipFill>
          <a:blip r:embed="rId6">
            <a:alphaModFix/>
          </a:blip>
          <a:stretch>
            <a:fillRect/>
          </a:stretch>
        </p:blipFill>
        <p:spPr>
          <a:xfrm>
            <a:off x="3353525" y="3268525"/>
            <a:ext cx="5267702" cy="1743901"/>
          </a:xfrm>
          <a:prstGeom prst="rect">
            <a:avLst/>
          </a:prstGeom>
          <a:noFill/>
          <a:ln>
            <a:noFill/>
          </a:ln>
        </p:spPr>
      </p:pic>
      <p:sp>
        <p:nvSpPr>
          <p:cNvPr id="1457" name="Google Shape;1457;p240"/>
          <p:cNvSpPr txBox="1"/>
          <p:nvPr/>
        </p:nvSpPr>
        <p:spPr>
          <a:xfrm>
            <a:off x="884025" y="4011075"/>
            <a:ext cx="420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Seguir exemplos do </a:t>
            </a:r>
            <a:endParaRPr>
              <a:solidFill>
                <a:schemeClr val="lt1"/>
              </a:solidFill>
              <a:latin typeface="Lato"/>
              <a:ea typeface="Lato"/>
              <a:cs typeface="Lato"/>
              <a:sym typeface="Lato"/>
            </a:endParaRPr>
          </a:p>
          <a:p>
            <a:pPr indent="0" lvl="0" marL="0" rtl="0" algn="l">
              <a:spcBef>
                <a:spcPts val="0"/>
              </a:spcBef>
              <a:spcAft>
                <a:spcPts val="0"/>
              </a:spcAft>
              <a:buNone/>
            </a:pPr>
            <a:r>
              <a:rPr lang="pt-BR">
                <a:solidFill>
                  <a:schemeClr val="lt1"/>
                </a:solidFill>
                <a:latin typeface="Lato"/>
                <a:ea typeface="Lato"/>
                <a:cs typeface="Lato"/>
                <a:sym typeface="Lato"/>
              </a:rPr>
              <a:t>REPO GIT Aula</a:t>
            </a:r>
            <a:endParaRPr>
              <a:solidFill>
                <a:schemeClr val="lt1"/>
              </a:solidFill>
              <a:latin typeface="Lato"/>
              <a:ea typeface="Lato"/>
              <a:cs typeface="Lato"/>
              <a:sym typeface="Lato"/>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Configurar workers</a:t>
            </a:r>
            <a:endParaRPr/>
          </a:p>
          <a:p>
            <a:pPr indent="0" lvl="0" marL="0" rtl="0" algn="ctr">
              <a:spcBef>
                <a:spcPts val="0"/>
              </a:spcBef>
              <a:spcAft>
                <a:spcPts val="0"/>
              </a:spcAft>
              <a:buNone/>
            </a:pPr>
            <a:r>
              <a:rPr lang="pt-BR" sz="1100" u="sng">
                <a:solidFill>
                  <a:schemeClr val="hlink"/>
                </a:solidFill>
                <a:hlinkClick r:id="rId3"/>
              </a:rPr>
              <a:t>https://kubernetes.io/docs/setup/production-environment/tools/kubeadm/high-availability/</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463" name="Google Shape;1463;p241"/>
          <p:cNvPicPr preferRelativeResize="0"/>
          <p:nvPr/>
        </p:nvPicPr>
        <p:blipFill>
          <a:blip r:embed="rId4">
            <a:alphaModFix/>
          </a:blip>
          <a:stretch>
            <a:fillRect/>
          </a:stretch>
        </p:blipFill>
        <p:spPr>
          <a:xfrm>
            <a:off x="1913175" y="1248375"/>
            <a:ext cx="5912658" cy="353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Arquitetura</a:t>
            </a:r>
            <a:endParaRPr/>
          </a:p>
          <a:p>
            <a:pPr indent="0" lvl="0" marL="0" rtl="0" algn="ctr">
              <a:spcBef>
                <a:spcPts val="0"/>
              </a:spcBef>
              <a:spcAft>
                <a:spcPts val="0"/>
              </a:spcAft>
              <a:buNone/>
            </a:pPr>
            <a:r>
              <a:rPr lang="pt-BR" u="sng">
                <a:solidFill>
                  <a:schemeClr val="hlink"/>
                </a:solidFill>
                <a:hlinkClick r:id="rId3"/>
              </a:rPr>
              <a:t>https://youtu.be/3okhljXN9aA</a:t>
            </a:r>
            <a:endParaRPr/>
          </a:p>
          <a:p>
            <a:pPr indent="0" lvl="0" marL="0" rtl="0" algn="ctr">
              <a:spcBef>
                <a:spcPts val="0"/>
              </a:spcBef>
              <a:spcAft>
                <a:spcPts val="0"/>
              </a:spcAft>
              <a:buNone/>
            </a:pPr>
            <a:r>
              <a:t/>
            </a:r>
            <a:endParaRPr/>
          </a:p>
        </p:txBody>
      </p:sp>
      <p:pic>
        <p:nvPicPr>
          <p:cNvPr id="187" name="Google Shape;187;p35"/>
          <p:cNvPicPr preferRelativeResize="0"/>
          <p:nvPr/>
        </p:nvPicPr>
        <p:blipFill>
          <a:blip r:embed="rId4">
            <a:alphaModFix/>
          </a:blip>
          <a:stretch>
            <a:fillRect/>
          </a:stretch>
        </p:blipFill>
        <p:spPr>
          <a:xfrm>
            <a:off x="2721338" y="1307850"/>
            <a:ext cx="4191232" cy="3530849"/>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2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Deploy de um app</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469" name="Google Shape;1469;p242"/>
          <p:cNvPicPr preferRelativeResize="0"/>
          <p:nvPr/>
        </p:nvPicPr>
        <p:blipFill>
          <a:blip r:embed="rId3">
            <a:alphaModFix/>
          </a:blip>
          <a:stretch>
            <a:fillRect/>
          </a:stretch>
        </p:blipFill>
        <p:spPr>
          <a:xfrm>
            <a:off x="210850" y="1065725"/>
            <a:ext cx="8839204" cy="2309069"/>
          </a:xfrm>
          <a:prstGeom prst="rect">
            <a:avLst/>
          </a:prstGeom>
          <a:noFill/>
          <a:ln>
            <a:noFill/>
          </a:ln>
        </p:spPr>
      </p:pic>
      <p:pic>
        <p:nvPicPr>
          <p:cNvPr id="1470" name="Google Shape;1470;p242"/>
          <p:cNvPicPr preferRelativeResize="0"/>
          <p:nvPr/>
        </p:nvPicPr>
        <p:blipFill>
          <a:blip r:embed="rId4">
            <a:alphaModFix/>
          </a:blip>
          <a:stretch>
            <a:fillRect/>
          </a:stretch>
        </p:blipFill>
        <p:spPr>
          <a:xfrm>
            <a:off x="152400" y="3527194"/>
            <a:ext cx="8839204" cy="1221433"/>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Libera porta no security group do IP do Cluster</a:t>
            </a:r>
            <a:endParaRPr/>
          </a:p>
          <a:p>
            <a:pPr indent="0" lvl="0" marL="0" rtl="0" algn="ctr">
              <a:spcBef>
                <a:spcPts val="0"/>
              </a:spcBef>
              <a:spcAft>
                <a:spcPts val="0"/>
              </a:spcAft>
              <a:buNone/>
            </a:pPr>
            <a:r>
              <a:rPr lang="pt-BR" sz="1100"/>
              <a:t>Pega o public IP do cluster e testa com a porta liberada</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476" name="Google Shape;1476;p243"/>
          <p:cNvPicPr preferRelativeResize="0"/>
          <p:nvPr/>
        </p:nvPicPr>
        <p:blipFill>
          <a:blip r:embed="rId3">
            <a:alphaModFix/>
          </a:blip>
          <a:stretch>
            <a:fillRect/>
          </a:stretch>
        </p:blipFill>
        <p:spPr>
          <a:xfrm>
            <a:off x="152400" y="1138775"/>
            <a:ext cx="8839204" cy="595610"/>
          </a:xfrm>
          <a:prstGeom prst="rect">
            <a:avLst/>
          </a:prstGeom>
          <a:noFill/>
          <a:ln>
            <a:noFill/>
          </a:ln>
        </p:spPr>
      </p:pic>
      <p:pic>
        <p:nvPicPr>
          <p:cNvPr id="1477" name="Google Shape;1477;p243"/>
          <p:cNvPicPr preferRelativeResize="0"/>
          <p:nvPr/>
        </p:nvPicPr>
        <p:blipFill>
          <a:blip r:embed="rId4">
            <a:alphaModFix/>
          </a:blip>
          <a:stretch>
            <a:fillRect/>
          </a:stretch>
        </p:blipFill>
        <p:spPr>
          <a:xfrm>
            <a:off x="900775" y="1696802"/>
            <a:ext cx="7087949" cy="1578175"/>
          </a:xfrm>
          <a:prstGeom prst="rect">
            <a:avLst/>
          </a:prstGeom>
          <a:noFill/>
          <a:ln>
            <a:noFill/>
          </a:ln>
        </p:spPr>
      </p:pic>
      <p:pic>
        <p:nvPicPr>
          <p:cNvPr id="1478" name="Google Shape;1478;p243"/>
          <p:cNvPicPr preferRelativeResize="0"/>
          <p:nvPr/>
        </p:nvPicPr>
        <p:blipFill>
          <a:blip r:embed="rId5">
            <a:alphaModFix/>
          </a:blip>
          <a:stretch>
            <a:fillRect/>
          </a:stretch>
        </p:blipFill>
        <p:spPr>
          <a:xfrm>
            <a:off x="976975" y="3060575"/>
            <a:ext cx="6745574" cy="192220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Para acesso externo criar um Ngnix com LoadBalancer enviando para o IP interno do Cluster</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484" name="Google Shape;1484;p244"/>
          <p:cNvPicPr preferRelativeResize="0"/>
          <p:nvPr/>
        </p:nvPicPr>
        <p:blipFill>
          <a:blip r:embed="rId3">
            <a:alphaModFix/>
          </a:blip>
          <a:stretch>
            <a:fillRect/>
          </a:stretch>
        </p:blipFill>
        <p:spPr>
          <a:xfrm>
            <a:off x="2095825" y="1467550"/>
            <a:ext cx="5376343" cy="353085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Aplica o ansible, libera o security group do cluster e seja feliz</a:t>
            </a:r>
            <a:endParaRPr sz="1100"/>
          </a:p>
        </p:txBody>
      </p:sp>
      <p:pic>
        <p:nvPicPr>
          <p:cNvPr id="1490" name="Google Shape;1490;p245"/>
          <p:cNvPicPr preferRelativeResize="0"/>
          <p:nvPr/>
        </p:nvPicPr>
        <p:blipFill>
          <a:blip r:embed="rId3">
            <a:alphaModFix/>
          </a:blip>
          <a:stretch>
            <a:fillRect/>
          </a:stretch>
        </p:blipFill>
        <p:spPr>
          <a:xfrm>
            <a:off x="152400" y="1460250"/>
            <a:ext cx="8839200" cy="506876"/>
          </a:xfrm>
          <a:prstGeom prst="rect">
            <a:avLst/>
          </a:prstGeom>
          <a:noFill/>
          <a:ln>
            <a:noFill/>
          </a:ln>
        </p:spPr>
      </p:pic>
      <p:pic>
        <p:nvPicPr>
          <p:cNvPr id="1491" name="Google Shape;1491;p245"/>
          <p:cNvPicPr preferRelativeResize="0"/>
          <p:nvPr/>
        </p:nvPicPr>
        <p:blipFill>
          <a:blip r:embed="rId4">
            <a:alphaModFix/>
          </a:blip>
          <a:stretch>
            <a:fillRect/>
          </a:stretch>
        </p:blipFill>
        <p:spPr>
          <a:xfrm>
            <a:off x="152400" y="2119526"/>
            <a:ext cx="8839204" cy="1920628"/>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Aplica o ingress controller da AWS</a:t>
            </a:r>
            <a:endParaRPr sz="1100"/>
          </a:p>
          <a:p>
            <a:pPr indent="0" lvl="0" marL="0" rtl="0" algn="ctr">
              <a:spcBef>
                <a:spcPts val="0"/>
              </a:spcBef>
              <a:spcAft>
                <a:spcPts val="0"/>
              </a:spcAft>
              <a:buNone/>
            </a:pPr>
            <a:r>
              <a:rPr lang="pt-BR" sz="1100" u="sng">
                <a:solidFill>
                  <a:schemeClr val="hlink"/>
                </a:solidFill>
                <a:hlinkClick r:id="rId3"/>
              </a:rPr>
              <a:t>https://aws.amazon.com/pt/blogs/opensource/network-load-balancer-nginx-ingress-controller-eks/</a:t>
            </a:r>
            <a:endParaRPr sz="1100"/>
          </a:p>
          <a:p>
            <a:pPr indent="0" lvl="0" marL="0" rtl="0" algn="ctr">
              <a:spcBef>
                <a:spcPts val="0"/>
              </a:spcBef>
              <a:spcAft>
                <a:spcPts val="0"/>
              </a:spcAft>
              <a:buNone/>
            </a:pPr>
            <a:r>
              <a:rPr lang="pt-BR" sz="1100" u="sng">
                <a:solidFill>
                  <a:schemeClr val="hlink"/>
                </a:solidFill>
                <a:hlinkClick r:id="rId4"/>
              </a:rPr>
              <a:t>https://www.nginx.com/products/nginx-ingress-controller/</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497" name="Google Shape;1497;p246"/>
          <p:cNvPicPr preferRelativeResize="0"/>
          <p:nvPr/>
        </p:nvPicPr>
        <p:blipFill>
          <a:blip r:embed="rId5">
            <a:alphaModFix/>
          </a:blip>
          <a:stretch>
            <a:fillRect/>
          </a:stretch>
        </p:blipFill>
        <p:spPr>
          <a:xfrm>
            <a:off x="1725551" y="1307850"/>
            <a:ext cx="6109624" cy="3305399"/>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Aplica o ingress controller da AWS</a:t>
            </a:r>
            <a:endParaRPr sz="1100"/>
          </a:p>
          <a:p>
            <a:pPr indent="0" lvl="0" marL="0" rtl="0" algn="ctr">
              <a:spcBef>
                <a:spcPts val="0"/>
              </a:spcBef>
              <a:spcAft>
                <a:spcPts val="0"/>
              </a:spcAft>
              <a:buNone/>
            </a:pPr>
            <a:r>
              <a:rPr lang="pt-BR" sz="1100" u="sng">
                <a:solidFill>
                  <a:schemeClr val="hlink"/>
                </a:solidFill>
                <a:hlinkClick r:id="rId3"/>
              </a:rPr>
              <a:t>https://aws.amazon.com/pt/blogs/opensource/network-load-balancer-nginx-ingress-controller-eks/</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503" name="Google Shape;1503;p247"/>
          <p:cNvPicPr preferRelativeResize="0"/>
          <p:nvPr/>
        </p:nvPicPr>
        <p:blipFill>
          <a:blip r:embed="rId4">
            <a:alphaModFix/>
          </a:blip>
          <a:stretch>
            <a:fillRect/>
          </a:stretch>
        </p:blipFill>
        <p:spPr>
          <a:xfrm>
            <a:off x="1547850" y="1270300"/>
            <a:ext cx="5794217" cy="3530851"/>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Aplica o ingress controller da AWS</a:t>
            </a:r>
            <a:endParaRPr sz="1100"/>
          </a:p>
          <a:p>
            <a:pPr indent="0" lvl="0" marL="0" rtl="0" algn="ctr">
              <a:spcBef>
                <a:spcPts val="0"/>
              </a:spcBef>
              <a:spcAft>
                <a:spcPts val="0"/>
              </a:spcAft>
              <a:buNone/>
            </a:pPr>
            <a:r>
              <a:rPr lang="pt-BR" sz="1100" u="sng">
                <a:solidFill>
                  <a:schemeClr val="hlink"/>
                </a:solidFill>
                <a:hlinkClick r:id="rId3"/>
              </a:rPr>
              <a:t>https://aws.amazon.com/pt/blogs/opensource/network-load-balancer-nginx-ingress-controller-eks/</a:t>
            </a:r>
            <a:endParaRPr sz="1100"/>
          </a:p>
          <a:p>
            <a:pPr indent="0" lvl="0" marL="0" rtl="0" algn="ctr">
              <a:spcBef>
                <a:spcPts val="0"/>
              </a:spcBef>
              <a:spcAft>
                <a:spcPts val="0"/>
              </a:spcAft>
              <a:buNone/>
            </a:pPr>
            <a:r>
              <a:rPr lang="pt-BR" sz="1100" u="sng">
                <a:solidFill>
                  <a:schemeClr val="hlink"/>
                </a:solidFill>
                <a:hlinkClick r:id="rId4"/>
              </a:rPr>
              <a:t>https://github.com/kubernetes/ingress-nginx/blob/main/deploy/static/provider/aws/deploy.yaml</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509" name="Google Shape;1509;p248"/>
          <p:cNvPicPr preferRelativeResize="0"/>
          <p:nvPr/>
        </p:nvPicPr>
        <p:blipFill>
          <a:blip r:embed="rId5">
            <a:alphaModFix/>
          </a:blip>
          <a:stretch>
            <a:fillRect/>
          </a:stretch>
        </p:blipFill>
        <p:spPr>
          <a:xfrm>
            <a:off x="152400" y="1460250"/>
            <a:ext cx="8839204" cy="414338"/>
          </a:xfrm>
          <a:prstGeom prst="rect">
            <a:avLst/>
          </a:prstGeom>
          <a:noFill/>
          <a:ln>
            <a:noFill/>
          </a:ln>
        </p:spPr>
      </p:pic>
      <p:sp>
        <p:nvSpPr>
          <p:cNvPr id="1510" name="Google Shape;1510;p248"/>
          <p:cNvSpPr txBox="1"/>
          <p:nvPr/>
        </p:nvSpPr>
        <p:spPr>
          <a:xfrm>
            <a:off x="189975" y="2074950"/>
            <a:ext cx="899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000">
                <a:solidFill>
                  <a:schemeClr val="lt1"/>
                </a:solidFill>
              </a:rPr>
              <a:t>kubectl apply -f https://raw.githubusercontent.com/kubernetes/ingress-nginx/main/deploy/static/provider/aws/deploy.yaml</a:t>
            </a:r>
            <a:endParaRPr b="1" sz="1000">
              <a:solidFill>
                <a:schemeClr val="lt1"/>
              </a:solidFill>
            </a:endParaRPr>
          </a:p>
        </p:txBody>
      </p:sp>
      <p:pic>
        <p:nvPicPr>
          <p:cNvPr id="1511" name="Google Shape;1511;p248"/>
          <p:cNvPicPr preferRelativeResize="0"/>
          <p:nvPr/>
        </p:nvPicPr>
        <p:blipFill>
          <a:blip r:embed="rId6">
            <a:alphaModFix/>
          </a:blip>
          <a:stretch>
            <a:fillRect/>
          </a:stretch>
        </p:blipFill>
        <p:spPr>
          <a:xfrm>
            <a:off x="152400" y="2566050"/>
            <a:ext cx="8839204" cy="1691879"/>
          </a:xfrm>
          <a:prstGeom prst="rect">
            <a:avLst/>
          </a:prstGeom>
          <a:noFill/>
          <a:ln>
            <a:noFill/>
          </a:ln>
        </p:spPr>
      </p:pic>
      <p:sp>
        <p:nvSpPr>
          <p:cNvPr id="1512" name="Google Shape;1512;p248"/>
          <p:cNvSpPr txBox="1"/>
          <p:nvPr/>
        </p:nvSpPr>
        <p:spPr>
          <a:xfrm>
            <a:off x="284950" y="4410325"/>
            <a:ext cx="850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Lato"/>
                <a:ea typeface="Lato"/>
                <a:cs typeface="Lato"/>
                <a:sym typeface="Lato"/>
              </a:rPr>
              <a:t>para o caso de EKS ou AKS este external-IP é gerado automático pelo cluster, utilizar somente ele como proxy NGINX</a:t>
            </a:r>
            <a:endParaRPr>
              <a:solidFill>
                <a:schemeClr val="lt1"/>
              </a:solidFill>
              <a:latin typeface="Lato"/>
              <a:ea typeface="Lato"/>
              <a:cs typeface="Lato"/>
              <a:sym typeface="Lato"/>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2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Aplica o ingress controller da AWS</a:t>
            </a:r>
            <a:endParaRPr sz="1100"/>
          </a:p>
          <a:p>
            <a:pPr indent="0" lvl="0" marL="0" rtl="0" algn="ctr">
              <a:spcBef>
                <a:spcPts val="0"/>
              </a:spcBef>
              <a:spcAft>
                <a:spcPts val="0"/>
              </a:spcAft>
              <a:buNone/>
            </a:pPr>
            <a:r>
              <a:rPr lang="pt-BR" sz="1100" u="sng">
                <a:solidFill>
                  <a:schemeClr val="hlink"/>
                </a:solidFill>
                <a:hlinkClick r:id="rId3"/>
              </a:rPr>
              <a:t>https://aws.amazon.com/pt/blogs/opensource/network-load-balancer-nginx-ingress-controller-eks/</a:t>
            </a:r>
            <a:endParaRPr sz="1100"/>
          </a:p>
          <a:p>
            <a:pPr indent="0" lvl="0" marL="0" rtl="0" algn="ctr">
              <a:spcBef>
                <a:spcPts val="0"/>
              </a:spcBef>
              <a:spcAft>
                <a:spcPts val="0"/>
              </a:spcAft>
              <a:buNone/>
            </a:pPr>
            <a:r>
              <a:rPr lang="pt-BR" sz="1100"/>
              <a:t>depois aplicar a regra de direcionamento do NGINX dentro do kubernetes</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518" name="Google Shape;1518;p249"/>
          <p:cNvPicPr preferRelativeResize="0"/>
          <p:nvPr/>
        </p:nvPicPr>
        <p:blipFill>
          <a:blip r:embed="rId4">
            <a:alphaModFix/>
          </a:blip>
          <a:stretch>
            <a:fillRect/>
          </a:stretch>
        </p:blipFill>
        <p:spPr>
          <a:xfrm>
            <a:off x="152400" y="1460250"/>
            <a:ext cx="8839204" cy="3418286"/>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2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Registrar o IP do LoadBanancer Service</a:t>
            </a:r>
            <a:endParaRPr/>
          </a:p>
          <a:p>
            <a:pPr indent="0" lvl="0" marL="0" rtl="0" algn="ctr">
              <a:spcBef>
                <a:spcPts val="0"/>
              </a:spcBef>
              <a:spcAft>
                <a:spcPts val="0"/>
              </a:spcAft>
              <a:buNone/>
            </a:pPr>
            <a:r>
              <a:rPr lang="pt-BR" sz="1100"/>
              <a:t>Este serviço vai na coluna External-IP da lista abaixo, gera automático para os casos de EKS ou AKS</a:t>
            </a:r>
            <a:endParaRPr sz="1100"/>
          </a:p>
          <a:p>
            <a:pPr indent="0" lvl="0" marL="0" rtl="0" algn="ctr">
              <a:spcBef>
                <a:spcPts val="0"/>
              </a:spcBef>
              <a:spcAft>
                <a:spcPts val="0"/>
              </a:spcAft>
              <a:buNone/>
            </a:pPr>
            <a:r>
              <a:t/>
            </a:r>
            <a:endParaRPr/>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524" name="Google Shape;1524;p250"/>
          <p:cNvPicPr preferRelativeResize="0"/>
          <p:nvPr/>
        </p:nvPicPr>
        <p:blipFill>
          <a:blip r:embed="rId3">
            <a:alphaModFix/>
          </a:blip>
          <a:stretch>
            <a:fillRect/>
          </a:stretch>
        </p:blipFill>
        <p:spPr>
          <a:xfrm>
            <a:off x="152400" y="1460250"/>
            <a:ext cx="8839204" cy="582662"/>
          </a:xfrm>
          <a:prstGeom prst="rect">
            <a:avLst/>
          </a:prstGeom>
          <a:noFill/>
          <a:ln>
            <a:noFill/>
          </a:ln>
        </p:spPr>
      </p:pic>
      <p:pic>
        <p:nvPicPr>
          <p:cNvPr id="1525" name="Google Shape;1525;p250"/>
          <p:cNvPicPr preferRelativeResize="0"/>
          <p:nvPr/>
        </p:nvPicPr>
        <p:blipFill>
          <a:blip r:embed="rId4">
            <a:alphaModFix/>
          </a:blip>
          <a:stretch>
            <a:fillRect/>
          </a:stretch>
        </p:blipFill>
        <p:spPr>
          <a:xfrm>
            <a:off x="152400" y="2195312"/>
            <a:ext cx="8839204" cy="2222749"/>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Liberar IP externo sem porta Modo Tradicional sem cloud</a:t>
            </a:r>
            <a:endParaRPr/>
          </a:p>
          <a:p>
            <a:pPr indent="0" lvl="0" marL="0" rtl="0" algn="ctr">
              <a:spcBef>
                <a:spcPts val="0"/>
              </a:spcBef>
              <a:spcAft>
                <a:spcPts val="0"/>
              </a:spcAft>
              <a:buNone/>
            </a:pPr>
            <a:r>
              <a:rPr lang="pt-BR" sz="1100"/>
              <a:t>Usando o Nginx com ingress controller</a:t>
            </a:r>
            <a:endParaRPr sz="1100"/>
          </a:p>
          <a:p>
            <a:pPr indent="0" lvl="0" marL="0" rtl="0" algn="ctr">
              <a:spcBef>
                <a:spcPts val="0"/>
              </a:spcBef>
              <a:spcAft>
                <a:spcPts val="0"/>
              </a:spcAft>
              <a:buNone/>
            </a:pPr>
            <a:r>
              <a:rPr lang="pt-BR" sz="1100" u="sng">
                <a:solidFill>
                  <a:schemeClr val="hlink"/>
                </a:solidFill>
                <a:hlinkClick r:id="rId3"/>
              </a:rPr>
              <a:t>https://www.youtube.com/watch?v=AGSGcUzkqrE</a:t>
            </a:r>
            <a:endParaRPr sz="1100"/>
          </a:p>
          <a:p>
            <a:pPr indent="0" lvl="0" marL="0" rtl="0" algn="ctr">
              <a:spcBef>
                <a:spcPts val="0"/>
              </a:spcBef>
              <a:spcAft>
                <a:spcPts val="0"/>
              </a:spcAft>
              <a:buNone/>
            </a:pPr>
            <a:r>
              <a:rPr lang="pt-BR" sz="1100" u="sng">
                <a:solidFill>
                  <a:schemeClr val="hlink"/>
                </a:solidFill>
                <a:hlinkClick r:id="rId4"/>
              </a:rPr>
              <a:t>https://github.com/kubernetes/ingress-nginx/blob/main/deploy/static/provider/aws/deploy.yaml</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531" name="Google Shape;1531;p251"/>
          <p:cNvPicPr preferRelativeResize="0"/>
          <p:nvPr/>
        </p:nvPicPr>
        <p:blipFill>
          <a:blip r:embed="rId5">
            <a:alphaModFix/>
          </a:blip>
          <a:stretch>
            <a:fillRect/>
          </a:stretch>
        </p:blipFill>
        <p:spPr>
          <a:xfrm>
            <a:off x="773400" y="1474850"/>
            <a:ext cx="7920246" cy="35308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Gerar e fazer upload de sua chave pública ssh para a aws</a:t>
            </a:r>
            <a:endParaRPr/>
          </a:p>
        </p:txBody>
      </p:sp>
      <p:pic>
        <p:nvPicPr>
          <p:cNvPr id="193" name="Google Shape;193;p36"/>
          <p:cNvPicPr preferRelativeResize="0"/>
          <p:nvPr/>
        </p:nvPicPr>
        <p:blipFill>
          <a:blip r:embed="rId3">
            <a:alphaModFix/>
          </a:blip>
          <a:stretch>
            <a:fillRect/>
          </a:stretch>
        </p:blipFill>
        <p:spPr>
          <a:xfrm>
            <a:off x="152400" y="1269750"/>
            <a:ext cx="8839199" cy="1083430"/>
          </a:xfrm>
          <a:prstGeom prst="rect">
            <a:avLst/>
          </a:prstGeom>
          <a:noFill/>
          <a:ln>
            <a:noFill/>
          </a:ln>
        </p:spPr>
      </p:pic>
      <p:pic>
        <p:nvPicPr>
          <p:cNvPr id="194" name="Google Shape;194;p36"/>
          <p:cNvPicPr preferRelativeResize="0"/>
          <p:nvPr/>
        </p:nvPicPr>
        <p:blipFill>
          <a:blip r:embed="rId4">
            <a:alphaModFix/>
          </a:blip>
          <a:stretch>
            <a:fillRect/>
          </a:stretch>
        </p:blipFill>
        <p:spPr>
          <a:xfrm>
            <a:off x="152400" y="2353180"/>
            <a:ext cx="8839204" cy="1691879"/>
          </a:xfrm>
          <a:prstGeom prst="rect">
            <a:avLst/>
          </a:prstGeom>
          <a:noFill/>
          <a:ln>
            <a:noFill/>
          </a:ln>
        </p:spPr>
      </p:pic>
      <p:pic>
        <p:nvPicPr>
          <p:cNvPr id="195" name="Google Shape;195;p36"/>
          <p:cNvPicPr preferRelativeResize="0"/>
          <p:nvPr/>
        </p:nvPicPr>
        <p:blipFill>
          <a:blip r:embed="rId5">
            <a:alphaModFix/>
          </a:blip>
          <a:stretch>
            <a:fillRect/>
          </a:stretch>
        </p:blipFill>
        <p:spPr>
          <a:xfrm>
            <a:off x="4917249" y="3764247"/>
            <a:ext cx="3895976" cy="145717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Aplica o ingress controller</a:t>
            </a:r>
            <a:endParaRPr sz="1100"/>
          </a:p>
          <a:p>
            <a:pPr indent="0" lvl="0" marL="0" rtl="0" algn="ctr">
              <a:spcBef>
                <a:spcPts val="0"/>
              </a:spcBef>
              <a:spcAft>
                <a:spcPts val="0"/>
              </a:spcAft>
              <a:buNone/>
            </a:pPr>
            <a:r>
              <a:rPr lang="pt-BR" sz="1100" u="sng">
                <a:solidFill>
                  <a:schemeClr val="hlink"/>
                </a:solidFill>
                <a:hlinkClick r:id="rId3"/>
              </a:rPr>
              <a:t>https://github.com/kubernetes/ingress-nginx/blob/main/deploy/static/provider/aws/deploy.yaml</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537" name="Google Shape;1537;p252"/>
          <p:cNvPicPr preferRelativeResize="0"/>
          <p:nvPr/>
        </p:nvPicPr>
        <p:blipFill>
          <a:blip r:embed="rId4">
            <a:alphaModFix/>
          </a:blip>
          <a:stretch>
            <a:fillRect/>
          </a:stretch>
        </p:blipFill>
        <p:spPr>
          <a:xfrm>
            <a:off x="152400" y="1460250"/>
            <a:ext cx="8839196" cy="1812893"/>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Verifica serviços</a:t>
            </a:r>
            <a:endParaRPr sz="1100"/>
          </a:p>
          <a:p>
            <a:pPr indent="0" lvl="0" marL="0" rtl="0" algn="ctr">
              <a:spcBef>
                <a:spcPts val="0"/>
              </a:spcBef>
              <a:spcAft>
                <a:spcPts val="0"/>
              </a:spcAft>
              <a:buNone/>
            </a:pPr>
            <a:r>
              <a:rPr lang="pt-BR" sz="1100" u="sng">
                <a:solidFill>
                  <a:schemeClr val="hlink"/>
                </a:solidFill>
                <a:hlinkClick r:id="rId3"/>
              </a:rPr>
              <a:t>https://github.com/kubernetes/ingress-nginx/blob/main/deploy/static/provider/baremetal/deploy.yaml</a:t>
            </a:r>
            <a:endParaRPr sz="1100"/>
          </a:p>
          <a:p>
            <a:pPr indent="0" lvl="0" marL="0" rtl="0" algn="ctr">
              <a:spcBef>
                <a:spcPts val="0"/>
              </a:spcBef>
              <a:spcAft>
                <a:spcPts val="0"/>
              </a:spcAft>
              <a:buNone/>
            </a:pPr>
            <a:r>
              <a:rPr lang="pt-BR" sz="1100" u="sng">
                <a:solidFill>
                  <a:schemeClr val="hlink"/>
                </a:solidFill>
                <a:hlinkClick r:id="rId4"/>
              </a:rPr>
              <a:t>https://kubernetes.github.io/ingress-nginx/deploy/baremetal/</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543" name="Google Shape;1543;p253"/>
          <p:cNvPicPr preferRelativeResize="0"/>
          <p:nvPr/>
        </p:nvPicPr>
        <p:blipFill>
          <a:blip r:embed="rId5">
            <a:alphaModFix/>
          </a:blip>
          <a:stretch>
            <a:fillRect/>
          </a:stretch>
        </p:blipFill>
        <p:spPr>
          <a:xfrm>
            <a:off x="181625" y="1705525"/>
            <a:ext cx="8839202" cy="366392"/>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Adiciona o IP externo no nodeport</a:t>
            </a:r>
            <a:endParaRPr sz="1100"/>
          </a:p>
          <a:p>
            <a:pPr indent="0" lvl="0" marL="0" rtl="0" algn="ctr">
              <a:spcBef>
                <a:spcPts val="0"/>
              </a:spcBef>
              <a:spcAft>
                <a:spcPts val="0"/>
              </a:spcAft>
              <a:buNone/>
            </a:pPr>
            <a:r>
              <a:rPr lang="pt-BR" sz="1100" u="sng">
                <a:solidFill>
                  <a:schemeClr val="hlink"/>
                </a:solidFill>
                <a:hlinkClick r:id="rId3"/>
              </a:rPr>
              <a:t>h</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549" name="Google Shape;1549;p254"/>
          <p:cNvPicPr preferRelativeResize="0"/>
          <p:nvPr/>
        </p:nvPicPr>
        <p:blipFill>
          <a:blip r:embed="rId4">
            <a:alphaModFix/>
          </a:blip>
          <a:stretch>
            <a:fillRect/>
          </a:stretch>
        </p:blipFill>
        <p:spPr>
          <a:xfrm>
            <a:off x="1012000" y="1080325"/>
            <a:ext cx="7039996" cy="3530851"/>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Verifica serviço aplicado</a:t>
            </a:r>
            <a:endParaRPr sz="1100"/>
          </a:p>
          <a:p>
            <a:pPr indent="0" lvl="0" marL="0" rtl="0" algn="ctr">
              <a:spcBef>
                <a:spcPts val="0"/>
              </a:spcBef>
              <a:spcAft>
                <a:spcPts val="0"/>
              </a:spcAft>
              <a:buNone/>
            </a:pPr>
            <a:r>
              <a:rPr lang="pt-BR" sz="1100" u="sng">
                <a:solidFill>
                  <a:schemeClr val="hlink"/>
                </a:solidFill>
                <a:hlinkClick r:id="rId3"/>
              </a:rPr>
              <a:t>https://github.com/kubernetes/ingress-nginx/blob/main/deploy/static/provider/baremetal/deploy.yaml</a:t>
            </a:r>
            <a:endParaRPr sz="1100"/>
          </a:p>
          <a:p>
            <a:pPr indent="0" lvl="0" marL="0" rtl="0" algn="ctr">
              <a:spcBef>
                <a:spcPts val="0"/>
              </a:spcBef>
              <a:spcAft>
                <a:spcPts val="0"/>
              </a:spcAft>
              <a:buNone/>
            </a:pPr>
            <a:r>
              <a:rPr lang="pt-BR" sz="1100" u="sng">
                <a:solidFill>
                  <a:schemeClr val="hlink"/>
                </a:solidFill>
                <a:hlinkClick r:id="rId4"/>
              </a:rPr>
              <a:t>https://kubernetes.github.io/ingress-nginx/deploy/baremetal/</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555" name="Google Shape;1555;p255"/>
          <p:cNvPicPr preferRelativeResize="0"/>
          <p:nvPr/>
        </p:nvPicPr>
        <p:blipFill>
          <a:blip r:embed="rId5">
            <a:alphaModFix/>
          </a:blip>
          <a:stretch>
            <a:fillRect/>
          </a:stretch>
        </p:blipFill>
        <p:spPr>
          <a:xfrm>
            <a:off x="152400" y="1460250"/>
            <a:ext cx="8839204" cy="97542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Verifica acesso pelo IP externo</a:t>
            </a:r>
            <a:endParaRPr/>
          </a:p>
          <a:p>
            <a:pPr indent="0" lvl="0" marL="0" rtl="0" algn="ctr">
              <a:spcBef>
                <a:spcPts val="0"/>
              </a:spcBef>
              <a:spcAft>
                <a:spcPts val="0"/>
              </a:spcAft>
              <a:buNone/>
            </a:pPr>
            <a:r>
              <a:rPr lang="pt-BR"/>
              <a:t>depois somente fazer o direcionamento do NGINX</a:t>
            </a:r>
            <a:endParaRPr/>
          </a:p>
          <a:p>
            <a:pPr indent="0" lvl="0" marL="0" rtl="0" algn="ctr">
              <a:spcBef>
                <a:spcPts val="0"/>
              </a:spcBef>
              <a:spcAft>
                <a:spcPts val="0"/>
              </a:spcAft>
              <a:buNone/>
            </a:pPr>
            <a:r>
              <a:rPr lang="pt-BR" sz="1100" u="sng">
                <a:solidFill>
                  <a:schemeClr val="hlink"/>
                </a:solidFill>
                <a:hlinkClick r:id="rId3"/>
              </a:rPr>
              <a:t>https://github.com/kubernetes/ingress-nginx/blob/main/deploy/static/provider/baremetal/deploy.yaml</a:t>
            </a:r>
            <a:endParaRPr sz="1100"/>
          </a:p>
          <a:p>
            <a:pPr indent="0" lvl="0" marL="0" rtl="0" algn="ctr">
              <a:spcBef>
                <a:spcPts val="0"/>
              </a:spcBef>
              <a:spcAft>
                <a:spcPts val="0"/>
              </a:spcAft>
              <a:buNone/>
            </a:pPr>
            <a:r>
              <a:rPr lang="pt-BR" sz="1100" u="sng">
                <a:solidFill>
                  <a:schemeClr val="hlink"/>
                </a:solidFill>
                <a:hlinkClick r:id="rId4"/>
              </a:rPr>
              <a:t>https://kubernetes.github.io/ingress-nginx/deploy/baremetal/</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561" name="Google Shape;1561;p256"/>
          <p:cNvPicPr preferRelativeResize="0"/>
          <p:nvPr/>
        </p:nvPicPr>
        <p:blipFill>
          <a:blip r:embed="rId5">
            <a:alphaModFix/>
          </a:blip>
          <a:stretch>
            <a:fillRect/>
          </a:stretch>
        </p:blipFill>
        <p:spPr>
          <a:xfrm>
            <a:off x="152400" y="2084038"/>
            <a:ext cx="8839204" cy="97542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57"/>
          <p:cNvSpPr txBox="1"/>
          <p:nvPr>
            <p:ph type="title"/>
          </p:nvPr>
        </p:nvSpPr>
        <p:spPr>
          <a:xfrm>
            <a:off x="1282900" y="218425"/>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cluster sem o docker runtime (ContainerD, RunC)</a:t>
            </a:r>
            <a:endParaRPr sz="1100"/>
          </a:p>
          <a:p>
            <a:pPr indent="0" lvl="0" marL="0" rtl="0" algn="ctr">
              <a:spcBef>
                <a:spcPts val="0"/>
              </a:spcBef>
              <a:spcAft>
                <a:spcPts val="0"/>
              </a:spcAft>
              <a:buNone/>
            </a:pPr>
            <a:r>
              <a:rPr lang="pt-BR" sz="1100" u="sng">
                <a:solidFill>
                  <a:schemeClr val="hlink"/>
                </a:solidFill>
                <a:hlinkClick r:id="rId3"/>
              </a:rPr>
              <a:t>https://www.youtube.com/watch?v=04xdSqcEEyE</a:t>
            </a:r>
            <a:endParaRPr sz="1100"/>
          </a:p>
          <a:p>
            <a:pPr indent="0" lvl="0" marL="0" rtl="0" algn="ctr">
              <a:spcBef>
                <a:spcPts val="0"/>
              </a:spcBef>
              <a:spcAft>
                <a:spcPts val="0"/>
              </a:spcAft>
              <a:buNone/>
            </a:pPr>
            <a:r>
              <a:rPr lang="pt-BR" sz="1100" u="sng">
                <a:solidFill>
                  <a:schemeClr val="hlink"/>
                </a:solidFill>
                <a:hlinkClick r:id="rId4"/>
              </a:rPr>
              <a:t>https://containerd.io/</a:t>
            </a:r>
            <a:endParaRPr sz="1100"/>
          </a:p>
          <a:p>
            <a:pPr indent="0" lvl="0" marL="0" rtl="0" algn="ctr">
              <a:spcBef>
                <a:spcPts val="0"/>
              </a:spcBef>
              <a:spcAft>
                <a:spcPts val="0"/>
              </a:spcAft>
              <a:buNone/>
            </a:pPr>
            <a:r>
              <a:rPr lang="pt-BR" sz="1100" u="sng">
                <a:solidFill>
                  <a:schemeClr val="hlink"/>
                </a:solidFill>
                <a:hlinkClick r:id="rId5"/>
              </a:rPr>
              <a:t>https://www.docker.com/blog/runc/</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a:p>
            <a:pPr indent="0" lvl="0" marL="0" rtl="0" algn="l">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1567" name="Google Shape;1567;p257"/>
          <p:cNvPicPr preferRelativeResize="0"/>
          <p:nvPr/>
        </p:nvPicPr>
        <p:blipFill>
          <a:blip r:embed="rId6">
            <a:alphaModFix/>
          </a:blip>
          <a:stretch>
            <a:fillRect/>
          </a:stretch>
        </p:blipFill>
        <p:spPr>
          <a:xfrm>
            <a:off x="1869350" y="1564175"/>
            <a:ext cx="5663252" cy="3310025"/>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usando EKS</a:t>
            </a:r>
            <a:endParaRPr/>
          </a:p>
          <a:p>
            <a:pPr indent="0" lvl="0" marL="0" rtl="0" algn="ctr">
              <a:spcBef>
                <a:spcPts val="0"/>
              </a:spcBef>
              <a:spcAft>
                <a:spcPts val="0"/>
              </a:spcAft>
              <a:buNone/>
            </a:pPr>
            <a:r>
              <a:rPr lang="pt-BR" sz="1100"/>
              <a:t>Criar o cluster</a:t>
            </a:r>
            <a:endParaRPr sz="1100"/>
          </a:p>
          <a:p>
            <a:pPr indent="0" lvl="0" marL="0" rtl="0" algn="ctr">
              <a:spcBef>
                <a:spcPts val="0"/>
              </a:spcBef>
              <a:spcAft>
                <a:spcPts val="0"/>
              </a:spcAft>
              <a:buNone/>
            </a:pPr>
            <a:r>
              <a:t/>
            </a:r>
            <a:endParaRPr sz="1100"/>
          </a:p>
        </p:txBody>
      </p:sp>
      <p:pic>
        <p:nvPicPr>
          <p:cNvPr id="1573" name="Google Shape;1573;p258"/>
          <p:cNvPicPr preferRelativeResize="0"/>
          <p:nvPr/>
        </p:nvPicPr>
        <p:blipFill>
          <a:blip r:embed="rId3">
            <a:alphaModFix/>
          </a:blip>
          <a:stretch>
            <a:fillRect/>
          </a:stretch>
        </p:blipFill>
        <p:spPr>
          <a:xfrm>
            <a:off x="2052000" y="1146075"/>
            <a:ext cx="5251405" cy="35308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usando EKS</a:t>
            </a:r>
            <a:endParaRPr/>
          </a:p>
          <a:p>
            <a:pPr indent="0" lvl="0" marL="0" rtl="0" algn="ctr">
              <a:spcBef>
                <a:spcPts val="0"/>
              </a:spcBef>
              <a:spcAft>
                <a:spcPts val="0"/>
              </a:spcAft>
              <a:buNone/>
            </a:pPr>
            <a:r>
              <a:rPr lang="pt-BR" sz="1100"/>
              <a:t>Crie uma regra com acesso ao cluster</a:t>
            </a:r>
            <a:endParaRPr sz="1100"/>
          </a:p>
          <a:p>
            <a:pPr indent="0" lvl="0" marL="0" rtl="0" algn="ctr">
              <a:spcBef>
                <a:spcPts val="0"/>
              </a:spcBef>
              <a:spcAft>
                <a:spcPts val="0"/>
              </a:spcAft>
              <a:buNone/>
            </a:pPr>
            <a:r>
              <a:t/>
            </a:r>
            <a:endParaRPr sz="1100"/>
          </a:p>
        </p:txBody>
      </p:sp>
      <p:pic>
        <p:nvPicPr>
          <p:cNvPr id="1579" name="Google Shape;1579;p259"/>
          <p:cNvPicPr preferRelativeResize="0"/>
          <p:nvPr/>
        </p:nvPicPr>
        <p:blipFill>
          <a:blip r:embed="rId3">
            <a:alphaModFix/>
          </a:blip>
          <a:stretch>
            <a:fillRect/>
          </a:stretch>
        </p:blipFill>
        <p:spPr>
          <a:xfrm>
            <a:off x="152400" y="1460250"/>
            <a:ext cx="8839204" cy="3301753"/>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2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usando EKS</a:t>
            </a:r>
            <a:endParaRPr/>
          </a:p>
          <a:p>
            <a:pPr indent="0" lvl="0" marL="0" rtl="0" algn="ctr">
              <a:spcBef>
                <a:spcPts val="0"/>
              </a:spcBef>
              <a:spcAft>
                <a:spcPts val="0"/>
              </a:spcAft>
              <a:buNone/>
            </a:pPr>
            <a:r>
              <a:rPr lang="pt-BR" sz="1100"/>
              <a:t>Crie uma regra com acesso ao cluster</a:t>
            </a:r>
            <a:endParaRPr sz="1100"/>
          </a:p>
          <a:p>
            <a:pPr indent="0" lvl="0" marL="0" rtl="0" algn="ctr">
              <a:spcBef>
                <a:spcPts val="0"/>
              </a:spcBef>
              <a:spcAft>
                <a:spcPts val="0"/>
              </a:spcAft>
              <a:buNone/>
            </a:pPr>
            <a:r>
              <a:t/>
            </a:r>
            <a:endParaRPr sz="1100"/>
          </a:p>
        </p:txBody>
      </p:sp>
      <p:pic>
        <p:nvPicPr>
          <p:cNvPr id="1585" name="Google Shape;1585;p260"/>
          <p:cNvPicPr preferRelativeResize="0"/>
          <p:nvPr/>
        </p:nvPicPr>
        <p:blipFill>
          <a:blip r:embed="rId3">
            <a:alphaModFix/>
          </a:blip>
          <a:stretch>
            <a:fillRect/>
          </a:stretch>
        </p:blipFill>
        <p:spPr>
          <a:xfrm>
            <a:off x="1922163" y="1138775"/>
            <a:ext cx="5789578" cy="3530851"/>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2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usando EKS</a:t>
            </a:r>
            <a:endParaRPr/>
          </a:p>
          <a:p>
            <a:pPr indent="0" lvl="0" marL="0" rtl="0" algn="ctr">
              <a:spcBef>
                <a:spcPts val="0"/>
              </a:spcBef>
              <a:spcAft>
                <a:spcPts val="0"/>
              </a:spcAft>
              <a:buNone/>
            </a:pPr>
            <a:r>
              <a:rPr lang="pt-BR" sz="1100"/>
              <a:t>Crie uma regra com acesso ao cluster</a:t>
            </a:r>
            <a:endParaRPr sz="1100"/>
          </a:p>
          <a:p>
            <a:pPr indent="0" lvl="0" marL="0" rtl="0" algn="ctr">
              <a:spcBef>
                <a:spcPts val="0"/>
              </a:spcBef>
              <a:spcAft>
                <a:spcPts val="0"/>
              </a:spcAft>
              <a:buNone/>
            </a:pPr>
            <a:r>
              <a:t/>
            </a:r>
            <a:endParaRPr sz="1100"/>
          </a:p>
        </p:txBody>
      </p:sp>
      <p:pic>
        <p:nvPicPr>
          <p:cNvPr id="1591" name="Google Shape;1591;p261"/>
          <p:cNvPicPr preferRelativeResize="0"/>
          <p:nvPr/>
        </p:nvPicPr>
        <p:blipFill>
          <a:blip r:embed="rId3">
            <a:alphaModFix/>
          </a:blip>
          <a:stretch>
            <a:fillRect/>
          </a:stretch>
        </p:blipFill>
        <p:spPr>
          <a:xfrm>
            <a:off x="1297500" y="1146100"/>
            <a:ext cx="6899983" cy="3530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7"/>
          <p:cNvPicPr preferRelativeResize="0"/>
          <p:nvPr/>
        </p:nvPicPr>
        <p:blipFill>
          <a:blip r:embed="rId3">
            <a:alphaModFix/>
          </a:blip>
          <a:stretch>
            <a:fillRect/>
          </a:stretch>
        </p:blipFill>
        <p:spPr>
          <a:xfrm>
            <a:off x="299475" y="481255"/>
            <a:ext cx="8545048" cy="3848676"/>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2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usando EKS</a:t>
            </a:r>
            <a:endParaRPr/>
          </a:p>
          <a:p>
            <a:pPr indent="0" lvl="0" marL="0" rtl="0" algn="ctr">
              <a:spcBef>
                <a:spcPts val="0"/>
              </a:spcBef>
              <a:spcAft>
                <a:spcPts val="0"/>
              </a:spcAft>
              <a:buNone/>
            </a:pPr>
            <a:r>
              <a:rPr lang="pt-BR" sz="1100"/>
              <a:t>Vincule a regra no EKS</a:t>
            </a:r>
            <a:endParaRPr sz="1100"/>
          </a:p>
          <a:p>
            <a:pPr indent="0" lvl="0" marL="0" rtl="0" algn="ctr">
              <a:spcBef>
                <a:spcPts val="0"/>
              </a:spcBef>
              <a:spcAft>
                <a:spcPts val="0"/>
              </a:spcAft>
              <a:buNone/>
            </a:pPr>
            <a:r>
              <a:t/>
            </a:r>
            <a:endParaRPr sz="1100"/>
          </a:p>
        </p:txBody>
      </p:sp>
      <p:pic>
        <p:nvPicPr>
          <p:cNvPr id="1597" name="Google Shape;1597;p262"/>
          <p:cNvPicPr preferRelativeResize="0"/>
          <p:nvPr/>
        </p:nvPicPr>
        <p:blipFill>
          <a:blip r:embed="rId3">
            <a:alphaModFix/>
          </a:blip>
          <a:stretch>
            <a:fillRect/>
          </a:stretch>
        </p:blipFill>
        <p:spPr>
          <a:xfrm>
            <a:off x="1515038" y="1168000"/>
            <a:ext cx="6603822" cy="3530852"/>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2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usando EKS</a:t>
            </a:r>
            <a:endParaRPr/>
          </a:p>
          <a:p>
            <a:pPr indent="0" lvl="0" marL="0" rtl="0" algn="ctr">
              <a:spcBef>
                <a:spcPts val="0"/>
              </a:spcBef>
              <a:spcAft>
                <a:spcPts val="0"/>
              </a:spcAft>
              <a:buNone/>
            </a:pPr>
            <a:r>
              <a:rPr lang="pt-BR" sz="1100"/>
              <a:t>Seleciona a network</a:t>
            </a:r>
            <a:endParaRPr sz="1100"/>
          </a:p>
          <a:p>
            <a:pPr indent="0" lvl="0" marL="0" rtl="0" algn="ctr">
              <a:spcBef>
                <a:spcPts val="0"/>
              </a:spcBef>
              <a:spcAft>
                <a:spcPts val="0"/>
              </a:spcAft>
              <a:buNone/>
            </a:pPr>
            <a:r>
              <a:t/>
            </a:r>
            <a:endParaRPr sz="1100"/>
          </a:p>
        </p:txBody>
      </p:sp>
      <p:pic>
        <p:nvPicPr>
          <p:cNvPr id="1603" name="Google Shape;1603;p263"/>
          <p:cNvPicPr preferRelativeResize="0"/>
          <p:nvPr/>
        </p:nvPicPr>
        <p:blipFill>
          <a:blip r:embed="rId3">
            <a:alphaModFix/>
          </a:blip>
          <a:stretch>
            <a:fillRect/>
          </a:stretch>
        </p:blipFill>
        <p:spPr>
          <a:xfrm>
            <a:off x="1759750" y="1168000"/>
            <a:ext cx="5486479" cy="3530850"/>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2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usando EKS</a:t>
            </a:r>
            <a:endParaRPr/>
          </a:p>
          <a:p>
            <a:pPr indent="0" lvl="0" marL="0" rtl="0" algn="ctr">
              <a:spcBef>
                <a:spcPts val="0"/>
              </a:spcBef>
              <a:spcAft>
                <a:spcPts val="0"/>
              </a:spcAft>
              <a:buNone/>
            </a:pPr>
            <a:r>
              <a:rPr lang="pt-BR" sz="1100"/>
              <a:t>Seleciona a network</a:t>
            </a:r>
            <a:endParaRPr sz="1100"/>
          </a:p>
          <a:p>
            <a:pPr indent="0" lvl="0" marL="0" rtl="0" algn="ctr">
              <a:spcBef>
                <a:spcPts val="0"/>
              </a:spcBef>
              <a:spcAft>
                <a:spcPts val="0"/>
              </a:spcAft>
              <a:buNone/>
            </a:pPr>
            <a:r>
              <a:t/>
            </a:r>
            <a:endParaRPr sz="1100"/>
          </a:p>
        </p:txBody>
      </p:sp>
      <p:pic>
        <p:nvPicPr>
          <p:cNvPr id="1609" name="Google Shape;1609;p264"/>
          <p:cNvPicPr preferRelativeResize="0"/>
          <p:nvPr/>
        </p:nvPicPr>
        <p:blipFill>
          <a:blip r:embed="rId3">
            <a:alphaModFix/>
          </a:blip>
          <a:stretch>
            <a:fillRect/>
          </a:stretch>
        </p:blipFill>
        <p:spPr>
          <a:xfrm>
            <a:off x="1759750" y="1168000"/>
            <a:ext cx="5486479" cy="3530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2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Instalar usando EKS</a:t>
            </a:r>
            <a:endParaRPr/>
          </a:p>
          <a:p>
            <a:pPr indent="0" lvl="0" marL="0" rtl="0" algn="ctr">
              <a:spcBef>
                <a:spcPts val="0"/>
              </a:spcBef>
              <a:spcAft>
                <a:spcPts val="0"/>
              </a:spcAft>
              <a:buNone/>
            </a:pPr>
            <a:r>
              <a:rPr lang="pt-BR" sz="1100"/>
              <a:t>Aguarde a criação</a:t>
            </a:r>
            <a:endParaRPr sz="1100"/>
          </a:p>
          <a:p>
            <a:pPr indent="0" lvl="0" marL="0" rtl="0" algn="ctr">
              <a:spcBef>
                <a:spcPts val="0"/>
              </a:spcBef>
              <a:spcAft>
                <a:spcPts val="0"/>
              </a:spcAft>
              <a:buNone/>
            </a:pPr>
            <a:r>
              <a:t/>
            </a:r>
            <a:endParaRPr sz="1100"/>
          </a:p>
        </p:txBody>
      </p:sp>
      <p:pic>
        <p:nvPicPr>
          <p:cNvPr id="1615" name="Google Shape;1615;p265"/>
          <p:cNvPicPr preferRelativeResize="0"/>
          <p:nvPr/>
        </p:nvPicPr>
        <p:blipFill>
          <a:blip r:embed="rId3">
            <a:alphaModFix/>
          </a:blip>
          <a:stretch>
            <a:fillRect/>
          </a:stretch>
        </p:blipFill>
        <p:spPr>
          <a:xfrm>
            <a:off x="1796275" y="1211850"/>
            <a:ext cx="5976182" cy="3530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266"/>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Integração contínua</a:t>
            </a:r>
            <a:endParaRPr/>
          </a:p>
          <a:p>
            <a:pPr indent="0" lvl="0" marL="0" rtl="0" algn="ctr">
              <a:spcBef>
                <a:spcPts val="0"/>
              </a:spcBef>
              <a:spcAft>
                <a:spcPts val="0"/>
              </a:spcAft>
              <a:buNone/>
            </a:pPr>
            <a:r>
              <a:rPr lang="pt-BR" sz="1100" u="sng">
                <a:solidFill>
                  <a:schemeClr val="hlink"/>
                </a:solidFill>
                <a:hlinkClick r:id="rId3"/>
              </a:rPr>
              <a:t>https://www.atlassian.com/br/agile/software-development/continuous-integration</a:t>
            </a:r>
            <a:endParaRPr sz="1100"/>
          </a:p>
          <a:p>
            <a:pPr indent="0" lvl="0" marL="0" rtl="0" algn="ctr">
              <a:spcBef>
                <a:spcPts val="0"/>
              </a:spcBef>
              <a:spcAft>
                <a:spcPts val="0"/>
              </a:spcAft>
              <a:buNone/>
            </a:pPr>
            <a:r>
              <a:t/>
            </a:r>
            <a:endParaRPr/>
          </a:p>
        </p:txBody>
      </p:sp>
      <p:sp>
        <p:nvSpPr>
          <p:cNvPr id="1621" name="Google Shape;1621;p266"/>
          <p:cNvSpPr txBox="1"/>
          <p:nvPr/>
        </p:nvSpPr>
        <p:spPr>
          <a:xfrm>
            <a:off x="104250" y="1351675"/>
            <a:ext cx="8935500" cy="41313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lang="pt-BR" sz="1800">
                <a:solidFill>
                  <a:schemeClr val="dk1"/>
                </a:solidFill>
                <a:latin typeface="Roboto"/>
                <a:ea typeface="Roboto"/>
                <a:cs typeface="Roboto"/>
                <a:sym typeface="Roboto"/>
              </a:rPr>
              <a:t>Integração contínua</a:t>
            </a:r>
            <a:endParaRPr sz="1800">
              <a:solidFill>
                <a:schemeClr val="dk1"/>
              </a:solidFill>
              <a:latin typeface="Roboto"/>
              <a:ea typeface="Roboto"/>
              <a:cs typeface="Roboto"/>
              <a:sym typeface="Roboto"/>
            </a:endParaRPr>
          </a:p>
          <a:p>
            <a:pPr indent="0" lvl="0" marL="0" rtl="0" algn="l">
              <a:lnSpc>
                <a:spcPct val="140000"/>
              </a:lnSpc>
              <a:spcBef>
                <a:spcPts val="1800"/>
              </a:spcBef>
              <a:spcAft>
                <a:spcPts val="0"/>
              </a:spcAft>
              <a:buNone/>
            </a:pPr>
            <a:r>
              <a:rPr lang="pt-BR" sz="1200">
                <a:solidFill>
                  <a:schemeClr val="dk1"/>
                </a:solidFill>
                <a:latin typeface="Roboto"/>
                <a:ea typeface="Roboto"/>
                <a:cs typeface="Roboto"/>
                <a:sym typeface="Roboto"/>
              </a:rPr>
              <a:t>Integração contínua é uma prática recomendada </a:t>
            </a:r>
            <a:r>
              <a:rPr lang="pt-BR" sz="1200">
                <a:solidFill>
                  <a:schemeClr val="dk1"/>
                </a:solidFill>
                <a:uFill>
                  <a:noFill/>
                </a:uFill>
                <a:latin typeface="Roboto"/>
                <a:ea typeface="Roboto"/>
                <a:cs typeface="Roboto"/>
                <a:sym typeface="Roboto"/>
                <a:hlinkClick r:id="rId4">
                  <a:extLst>
                    <a:ext uri="{A12FA001-AC4F-418D-AE19-62706E023703}">
                      <ahyp:hlinkClr val="tx"/>
                    </a:ext>
                  </a:extLst>
                </a:hlinkClick>
              </a:rPr>
              <a:t>ágil</a:t>
            </a:r>
            <a:r>
              <a:rPr lang="pt-BR" sz="1200">
                <a:solidFill>
                  <a:schemeClr val="dk1"/>
                </a:solidFill>
                <a:latin typeface="Roboto"/>
                <a:ea typeface="Roboto"/>
                <a:cs typeface="Roboto"/>
                <a:sym typeface="Roboto"/>
              </a:rPr>
              <a:t> e de </a:t>
            </a:r>
            <a:r>
              <a:rPr lang="pt-BR" sz="1200">
                <a:solidFill>
                  <a:schemeClr val="dk1"/>
                </a:solidFill>
                <a:uFill>
                  <a:noFill/>
                </a:uFill>
                <a:latin typeface="Roboto"/>
                <a:ea typeface="Roboto"/>
                <a:cs typeface="Roboto"/>
                <a:sym typeface="Roboto"/>
                <a:hlinkClick r:id="rId5">
                  <a:extLst>
                    <a:ext uri="{A12FA001-AC4F-418D-AE19-62706E023703}">
                      <ahyp:hlinkClr val="tx"/>
                    </a:ext>
                  </a:extLst>
                </a:hlinkClick>
              </a:rPr>
              <a:t>DevOps</a:t>
            </a:r>
            <a:r>
              <a:rPr lang="pt-BR" sz="1200">
                <a:solidFill>
                  <a:schemeClr val="dk1"/>
                </a:solidFill>
                <a:latin typeface="Roboto"/>
                <a:ea typeface="Roboto"/>
                <a:cs typeface="Roboto"/>
                <a:sym typeface="Roboto"/>
              </a:rPr>
              <a:t> para integrar, como parte da rotina, alterações de código na ramificação principal de um repositório e testar as alterações com o máximo de antecedência e frequência possível. O ideal é que os desenvolvedores integrem os códigos todos os dias, se não várias vezes ao dia.</a:t>
            </a:r>
            <a:endParaRPr sz="1200">
              <a:solidFill>
                <a:schemeClr val="dk1"/>
              </a:solidFill>
              <a:latin typeface="Roboto"/>
              <a:ea typeface="Roboto"/>
              <a:cs typeface="Roboto"/>
              <a:sym typeface="Roboto"/>
            </a:endParaRPr>
          </a:p>
          <a:p>
            <a:pPr indent="0" lvl="0" marL="0" rtl="0" algn="l">
              <a:lnSpc>
                <a:spcPct val="133333"/>
              </a:lnSpc>
              <a:spcBef>
                <a:spcPts val="1800"/>
              </a:spcBef>
              <a:spcAft>
                <a:spcPts val="0"/>
              </a:spcAft>
              <a:buNone/>
            </a:pPr>
            <a:r>
              <a:rPr lang="pt-BR" sz="1800">
                <a:solidFill>
                  <a:schemeClr val="dk1"/>
                </a:solidFill>
                <a:latin typeface="Roboto"/>
                <a:ea typeface="Roboto"/>
                <a:cs typeface="Roboto"/>
                <a:sym typeface="Roboto"/>
              </a:rPr>
              <a:t>Benefícios da integração contínua</a:t>
            </a:r>
            <a:endParaRPr sz="1800">
              <a:solidFill>
                <a:schemeClr val="dk1"/>
              </a:solidFill>
              <a:latin typeface="Roboto"/>
              <a:ea typeface="Roboto"/>
              <a:cs typeface="Roboto"/>
              <a:sym typeface="Roboto"/>
            </a:endParaRPr>
          </a:p>
          <a:p>
            <a:pPr indent="0" lvl="0" marL="0" rtl="0" algn="l">
              <a:lnSpc>
                <a:spcPct val="140000"/>
              </a:lnSpc>
              <a:spcBef>
                <a:spcPts val="1800"/>
              </a:spcBef>
              <a:spcAft>
                <a:spcPts val="0"/>
              </a:spcAft>
              <a:buNone/>
            </a:pPr>
            <a:r>
              <a:rPr lang="pt-BR" sz="1200">
                <a:solidFill>
                  <a:schemeClr val="dk1"/>
                </a:solidFill>
                <a:latin typeface="Roboto"/>
                <a:ea typeface="Roboto"/>
                <a:cs typeface="Roboto"/>
                <a:sym typeface="Roboto"/>
              </a:rPr>
              <a:t>Investir em CI resulta em feedback rápido sobre as alterações de código. Tão rápido quanto "em minutos". Uma equipe que se baseia principalmente em teste manual </a:t>
            </a:r>
            <a:r>
              <a:rPr i="1" lang="pt-BR" sz="1200">
                <a:solidFill>
                  <a:schemeClr val="dk1"/>
                </a:solidFill>
                <a:latin typeface="Roboto"/>
                <a:ea typeface="Roboto"/>
                <a:cs typeface="Roboto"/>
                <a:sym typeface="Roboto"/>
              </a:rPr>
              <a:t>pode </a:t>
            </a:r>
            <a:r>
              <a:rPr lang="pt-BR" sz="1200">
                <a:solidFill>
                  <a:schemeClr val="dk1"/>
                </a:solidFill>
                <a:latin typeface="Roboto"/>
                <a:ea typeface="Roboto"/>
                <a:cs typeface="Roboto"/>
                <a:sym typeface="Roboto"/>
              </a:rPr>
              <a:t>receber feedback em algumas horas, mas, na realidade, feedback de teste abrangente só chega em um dia–ou </a:t>
            </a:r>
            <a:r>
              <a:rPr i="1" lang="pt-BR" sz="1200">
                <a:solidFill>
                  <a:schemeClr val="dk1"/>
                </a:solidFill>
                <a:latin typeface="Roboto"/>
                <a:ea typeface="Roboto"/>
                <a:cs typeface="Roboto"/>
                <a:sym typeface="Roboto"/>
              </a:rPr>
              <a:t>vários dias</a:t>
            </a:r>
            <a:r>
              <a:rPr lang="pt-BR" sz="1200">
                <a:solidFill>
                  <a:schemeClr val="dk1"/>
                </a:solidFill>
                <a:latin typeface="Roboto"/>
                <a:ea typeface="Roboto"/>
                <a:cs typeface="Roboto"/>
                <a:sym typeface="Roboto"/>
              </a:rPr>
              <a:t>–depois de o código ser alterado. E, quando mais alterações forem feitas, torne a correção de erros uma "expedição" com os desenvolvedores, analisando várias camadas de código para entender qual é a raiz do problema.</a:t>
            </a:r>
            <a:endParaRPr sz="1200">
              <a:solidFill>
                <a:schemeClr val="dk1"/>
              </a:solidFill>
              <a:latin typeface="Roboto"/>
              <a:ea typeface="Roboto"/>
              <a:cs typeface="Roboto"/>
              <a:sym typeface="Roboto"/>
            </a:endParaRPr>
          </a:p>
          <a:p>
            <a:pPr indent="0" lvl="0" marL="0" rtl="0" algn="l">
              <a:spcBef>
                <a:spcPts val="180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267"/>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Integração contínua</a:t>
            </a:r>
            <a:endParaRPr/>
          </a:p>
          <a:p>
            <a:pPr indent="0" lvl="0" marL="0" rtl="0" algn="ctr">
              <a:spcBef>
                <a:spcPts val="0"/>
              </a:spcBef>
              <a:spcAft>
                <a:spcPts val="0"/>
              </a:spcAft>
              <a:buNone/>
            </a:pPr>
            <a:r>
              <a:rPr lang="pt-BR" sz="1100" u="sng">
                <a:solidFill>
                  <a:schemeClr val="hlink"/>
                </a:solidFill>
                <a:hlinkClick r:id="rId3"/>
              </a:rPr>
              <a:t>https://www.atlassian.com/br/agile/software-development/continuous-integration</a:t>
            </a:r>
            <a:endParaRPr sz="1100"/>
          </a:p>
          <a:p>
            <a:pPr indent="0" lvl="0" marL="0" rtl="0" algn="ctr">
              <a:spcBef>
                <a:spcPts val="0"/>
              </a:spcBef>
              <a:spcAft>
                <a:spcPts val="0"/>
              </a:spcAft>
              <a:buNone/>
            </a:pPr>
            <a:r>
              <a:t/>
            </a:r>
            <a:endParaRPr/>
          </a:p>
        </p:txBody>
      </p:sp>
      <p:pic>
        <p:nvPicPr>
          <p:cNvPr id="1627" name="Google Shape;1627;p267"/>
          <p:cNvPicPr preferRelativeResize="0"/>
          <p:nvPr/>
        </p:nvPicPr>
        <p:blipFill>
          <a:blip r:embed="rId4">
            <a:alphaModFix/>
          </a:blip>
          <a:stretch>
            <a:fillRect/>
          </a:stretch>
        </p:blipFill>
        <p:spPr>
          <a:xfrm>
            <a:off x="2841050" y="1225375"/>
            <a:ext cx="4018289" cy="3444248"/>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68"/>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CI / CD</a:t>
            </a:r>
            <a:endParaRPr/>
          </a:p>
          <a:p>
            <a:pPr indent="0" lvl="0" marL="0" rtl="0" algn="ctr">
              <a:spcBef>
                <a:spcPts val="0"/>
              </a:spcBef>
              <a:spcAft>
                <a:spcPts val="0"/>
              </a:spcAft>
              <a:buNone/>
            </a:pPr>
            <a:r>
              <a:rPr lang="pt-BR" sz="1100" u="sng">
                <a:solidFill>
                  <a:schemeClr val="hlink"/>
                </a:solidFill>
                <a:hlinkClick r:id="rId3"/>
              </a:rPr>
              <a:t>https://www.redhat.com/pt-br/topics/devops/what-is-ci-cd</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p:txBody>
      </p:sp>
      <p:pic>
        <p:nvPicPr>
          <p:cNvPr id="1633" name="Google Shape;1633;p268"/>
          <p:cNvPicPr preferRelativeResize="0"/>
          <p:nvPr/>
        </p:nvPicPr>
        <p:blipFill>
          <a:blip r:embed="rId4">
            <a:alphaModFix/>
          </a:blip>
          <a:stretch>
            <a:fillRect/>
          </a:stretch>
        </p:blipFill>
        <p:spPr>
          <a:xfrm>
            <a:off x="1272313" y="1210775"/>
            <a:ext cx="7089275" cy="3444252"/>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69"/>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CI / CD</a:t>
            </a:r>
            <a:endParaRPr/>
          </a:p>
          <a:p>
            <a:pPr indent="0" lvl="0" marL="0" rtl="0" algn="ctr">
              <a:spcBef>
                <a:spcPts val="0"/>
              </a:spcBef>
              <a:spcAft>
                <a:spcPts val="0"/>
              </a:spcAft>
              <a:buNone/>
            </a:pPr>
            <a:r>
              <a:rPr lang="pt-BR" sz="1100" u="sng">
                <a:solidFill>
                  <a:schemeClr val="hlink"/>
                </a:solidFill>
                <a:hlinkClick r:id="rId3"/>
              </a:rPr>
              <a:t>https://www.redhat.com/pt-br/topics/devops/what-is-ci-cd</a:t>
            </a:r>
            <a:endParaRPr sz="1100"/>
          </a:p>
          <a:p>
            <a:pPr indent="0" lvl="0" marL="0" rtl="0" algn="ctr">
              <a:spcBef>
                <a:spcPts val="0"/>
              </a:spcBef>
              <a:spcAft>
                <a:spcPts val="0"/>
              </a:spcAft>
              <a:buNone/>
            </a:pPr>
            <a:r>
              <a:rPr lang="pt-BR" sz="1100" u="sng">
                <a:solidFill>
                  <a:schemeClr val="hlink"/>
                </a:solidFill>
                <a:hlinkClick r:id="rId4"/>
              </a:rPr>
              <a:t>https://www.youtube.com/watch?v=j0DNdPXTBi0</a:t>
            </a:r>
            <a:endParaRPr sz="1100"/>
          </a:p>
          <a:p>
            <a:pPr indent="0" lvl="0" marL="0" rtl="0" algn="ctr">
              <a:spcBef>
                <a:spcPts val="0"/>
              </a:spcBef>
              <a:spcAft>
                <a:spcPts val="0"/>
              </a:spcAft>
              <a:buNone/>
            </a:pPr>
            <a:r>
              <a:rPr lang="pt-BR" sz="1100" u="sng">
                <a:solidFill>
                  <a:schemeClr val="hlink"/>
                </a:solidFill>
                <a:hlinkClick r:id="rId5"/>
              </a:rPr>
              <a:t>https://www.youtube.com/watch?v=t7-gKSunQf8</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p:txBody>
      </p:sp>
      <p:pic>
        <p:nvPicPr>
          <p:cNvPr id="1639" name="Google Shape;1639;p269"/>
          <p:cNvPicPr preferRelativeResize="0"/>
          <p:nvPr/>
        </p:nvPicPr>
        <p:blipFill>
          <a:blip r:embed="rId6">
            <a:alphaModFix/>
          </a:blip>
          <a:stretch>
            <a:fillRect/>
          </a:stretch>
        </p:blipFill>
        <p:spPr>
          <a:xfrm>
            <a:off x="584500" y="1707424"/>
            <a:ext cx="8193026" cy="203330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270"/>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Jenkins</a:t>
            </a:r>
            <a:endParaRPr/>
          </a:p>
          <a:p>
            <a:pPr indent="0" lvl="0" marL="0" rtl="0" algn="ctr">
              <a:spcBef>
                <a:spcPts val="0"/>
              </a:spcBef>
              <a:spcAft>
                <a:spcPts val="0"/>
              </a:spcAft>
              <a:buNone/>
            </a:pPr>
            <a:r>
              <a:rPr lang="pt-BR" sz="1100" u="sng">
                <a:solidFill>
                  <a:schemeClr val="hlink"/>
                </a:solidFill>
                <a:hlinkClick r:id="rId3"/>
              </a:rPr>
              <a:t>https://www.torneseumprogramador.com.br/aulas/integracao-continua</a:t>
            </a:r>
            <a:endParaRPr sz="1100"/>
          </a:p>
          <a:p>
            <a:pPr indent="0" lvl="0" marL="0" rtl="0" algn="ctr">
              <a:spcBef>
                <a:spcPts val="0"/>
              </a:spcBef>
              <a:spcAft>
                <a:spcPts val="0"/>
              </a:spcAft>
              <a:buNone/>
            </a:pPr>
            <a:r>
              <a:rPr lang="pt-BR" sz="1100" u="sng">
                <a:solidFill>
                  <a:schemeClr val="hlink"/>
                </a:solidFill>
                <a:hlinkClick r:id="rId4"/>
              </a:rPr>
              <a:t>https://www.jenkins.io/doc/book/pipeline/syntax/</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p:txBody>
      </p:sp>
      <p:pic>
        <p:nvPicPr>
          <p:cNvPr id="1645" name="Google Shape;1645;p270"/>
          <p:cNvPicPr preferRelativeResize="0"/>
          <p:nvPr/>
        </p:nvPicPr>
        <p:blipFill>
          <a:blip r:embed="rId5">
            <a:alphaModFix/>
          </a:blip>
          <a:stretch>
            <a:fillRect/>
          </a:stretch>
        </p:blipFill>
        <p:spPr>
          <a:xfrm>
            <a:off x="223350" y="1546850"/>
            <a:ext cx="3828319" cy="2734526"/>
          </a:xfrm>
          <a:prstGeom prst="rect">
            <a:avLst/>
          </a:prstGeom>
          <a:noFill/>
          <a:ln>
            <a:noFill/>
          </a:ln>
        </p:spPr>
      </p:pic>
      <p:pic>
        <p:nvPicPr>
          <p:cNvPr id="1646" name="Google Shape;1646;p270"/>
          <p:cNvPicPr preferRelativeResize="0"/>
          <p:nvPr/>
        </p:nvPicPr>
        <p:blipFill>
          <a:blip r:embed="rId6">
            <a:alphaModFix/>
          </a:blip>
          <a:stretch>
            <a:fillRect/>
          </a:stretch>
        </p:blipFill>
        <p:spPr>
          <a:xfrm>
            <a:off x="4198175" y="1546850"/>
            <a:ext cx="4564826" cy="2734524"/>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pic>
        <p:nvPicPr>
          <p:cNvPr id="1651" name="Google Shape;1651;p271"/>
          <p:cNvPicPr preferRelativeResize="0"/>
          <p:nvPr/>
        </p:nvPicPr>
        <p:blipFill>
          <a:blip r:embed="rId3">
            <a:alphaModFix/>
          </a:blip>
          <a:stretch>
            <a:fillRect/>
          </a:stretch>
        </p:blipFill>
        <p:spPr>
          <a:xfrm>
            <a:off x="487275" y="732000"/>
            <a:ext cx="8169447" cy="36795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Criar VPC</a:t>
            </a:r>
            <a:endParaRPr/>
          </a:p>
          <a:p>
            <a:pPr indent="0" lvl="0" marL="0" rtl="0" algn="ctr">
              <a:spcBef>
                <a:spcPts val="0"/>
              </a:spcBef>
              <a:spcAft>
                <a:spcPts val="0"/>
              </a:spcAft>
              <a:buNone/>
            </a:pPr>
            <a:r>
              <a:rPr lang="pt-BR" sz="850" u="sng">
                <a:solidFill>
                  <a:schemeClr val="hlink"/>
                </a:solidFill>
                <a:hlinkClick r:id="rId3"/>
              </a:rPr>
              <a:t>https://www.youtube.com/watch?v=Xsk5XYoDZoQ</a:t>
            </a:r>
            <a:endParaRPr sz="850"/>
          </a:p>
          <a:p>
            <a:pPr indent="0" lvl="0" marL="0" rtl="0" algn="ctr">
              <a:spcBef>
                <a:spcPts val="0"/>
              </a:spcBef>
              <a:spcAft>
                <a:spcPts val="0"/>
              </a:spcAft>
              <a:buNone/>
            </a:pPr>
            <a:r>
              <a:rPr lang="pt-BR" sz="850"/>
              <a:t>calcular ips</a:t>
            </a:r>
            <a:endParaRPr sz="850"/>
          </a:p>
          <a:p>
            <a:pPr indent="0" lvl="0" marL="0" rtl="0" algn="ctr">
              <a:spcBef>
                <a:spcPts val="0"/>
              </a:spcBef>
              <a:spcAft>
                <a:spcPts val="0"/>
              </a:spcAft>
              <a:buNone/>
            </a:pPr>
            <a:r>
              <a:rPr lang="pt-BR" sz="850" u="sng">
                <a:solidFill>
                  <a:schemeClr val="hlink"/>
                </a:solidFill>
                <a:hlinkClick r:id="rId4"/>
              </a:rPr>
              <a:t>https://www.site24x7.com/pt/tools/ipv4-sub-rede-calculadora.html</a:t>
            </a:r>
            <a:endParaRPr sz="850"/>
          </a:p>
          <a:p>
            <a:pPr indent="0" lvl="0" marL="0" rtl="0" algn="ctr">
              <a:spcBef>
                <a:spcPts val="0"/>
              </a:spcBef>
              <a:spcAft>
                <a:spcPts val="0"/>
              </a:spcAft>
              <a:buNone/>
            </a:pPr>
            <a:r>
              <a:rPr lang="pt-BR" sz="850" u="sng">
                <a:solidFill>
                  <a:schemeClr val="hlink"/>
                </a:solidFill>
                <a:hlinkClick r:id="rId5"/>
              </a:rPr>
              <a:t>https://www.cisco.com/c/en/us/support/docs/ip/routing-information-protocol-rip/13788-3.html</a:t>
            </a:r>
            <a:endParaRPr sz="850"/>
          </a:p>
          <a:p>
            <a:pPr indent="0" lvl="0" marL="0" rtl="0" algn="ctr">
              <a:spcBef>
                <a:spcPts val="0"/>
              </a:spcBef>
              <a:spcAft>
                <a:spcPts val="0"/>
              </a:spcAft>
              <a:buNone/>
            </a:pPr>
            <a:r>
              <a:t/>
            </a:r>
            <a:endParaRPr sz="850"/>
          </a:p>
          <a:p>
            <a:pPr indent="0" lvl="0" marL="0" rtl="0" algn="ctr">
              <a:spcBef>
                <a:spcPts val="0"/>
              </a:spcBef>
              <a:spcAft>
                <a:spcPts val="0"/>
              </a:spcAft>
              <a:buNone/>
            </a:pPr>
            <a:r>
              <a:t/>
            </a:r>
            <a:endParaRPr sz="850"/>
          </a:p>
          <a:p>
            <a:pPr indent="0" lvl="0" marL="0" rtl="0" algn="ctr">
              <a:spcBef>
                <a:spcPts val="0"/>
              </a:spcBef>
              <a:spcAft>
                <a:spcPts val="0"/>
              </a:spcAft>
              <a:buNone/>
            </a:pPr>
            <a:r>
              <a:t/>
            </a:r>
            <a:endParaRPr/>
          </a:p>
        </p:txBody>
      </p:sp>
      <p:pic>
        <p:nvPicPr>
          <p:cNvPr id="206" name="Google Shape;206;p38"/>
          <p:cNvPicPr preferRelativeResize="0"/>
          <p:nvPr/>
        </p:nvPicPr>
        <p:blipFill>
          <a:blip r:embed="rId6">
            <a:alphaModFix/>
          </a:blip>
          <a:stretch>
            <a:fillRect/>
          </a:stretch>
        </p:blipFill>
        <p:spPr>
          <a:xfrm>
            <a:off x="2004350" y="1406475"/>
            <a:ext cx="4872760" cy="3530848"/>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272"/>
          <p:cNvSpPr txBox="1"/>
          <p:nvPr>
            <p:ph type="title"/>
          </p:nvPr>
        </p:nvSpPr>
        <p:spPr>
          <a:xfrm>
            <a:off x="1341325" y="597225"/>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Pipeline infraestrutura</a:t>
            </a:r>
            <a:endParaRPr/>
          </a:p>
          <a:p>
            <a:pPr indent="0" lvl="0" marL="0" rtl="0" algn="ctr">
              <a:spcBef>
                <a:spcPts val="0"/>
              </a:spcBef>
              <a:spcAft>
                <a:spcPts val="0"/>
              </a:spcAft>
              <a:buNone/>
            </a:pPr>
            <a:r>
              <a:rPr lang="pt-BR" sz="1100" u="sng">
                <a:solidFill>
                  <a:schemeClr val="hlink"/>
                </a:solidFill>
                <a:hlinkClick r:id="rId3"/>
              </a:rPr>
              <a:t>https://www.youtube.com/watch?v=XGSuK8kyGag</a:t>
            </a:r>
            <a:endParaRPr sz="1100"/>
          </a:p>
          <a:p>
            <a:pPr indent="0" lvl="0" marL="0" rtl="0" algn="ctr">
              <a:spcBef>
                <a:spcPts val="0"/>
              </a:spcBef>
              <a:spcAft>
                <a:spcPts val="0"/>
              </a:spcAft>
              <a:buNone/>
            </a:pPr>
            <a:r>
              <a:t/>
            </a:r>
            <a:endParaRPr sz="1100"/>
          </a:p>
        </p:txBody>
      </p:sp>
      <p:pic>
        <p:nvPicPr>
          <p:cNvPr id="1657" name="Google Shape;1657;p272"/>
          <p:cNvPicPr preferRelativeResize="0"/>
          <p:nvPr/>
        </p:nvPicPr>
        <p:blipFill>
          <a:blip r:embed="rId4">
            <a:alphaModFix/>
          </a:blip>
          <a:stretch>
            <a:fillRect/>
          </a:stretch>
        </p:blipFill>
        <p:spPr>
          <a:xfrm>
            <a:off x="386200" y="1400700"/>
            <a:ext cx="8496840" cy="332737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273"/>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Jenkins</a:t>
            </a:r>
            <a:endParaRPr/>
          </a:p>
          <a:p>
            <a:pPr indent="0" lvl="0" marL="0" rtl="0" algn="ctr">
              <a:spcBef>
                <a:spcPts val="0"/>
              </a:spcBef>
              <a:spcAft>
                <a:spcPts val="0"/>
              </a:spcAft>
              <a:buNone/>
            </a:pPr>
            <a:r>
              <a:rPr lang="pt-BR" sz="1100" u="sng">
                <a:solidFill>
                  <a:schemeClr val="hlink"/>
                </a:solidFill>
                <a:hlinkClick r:id="rId3"/>
              </a:rPr>
              <a:t>https://github.com/Didox/validadorcpfjava/blob/main/jenkinsfile</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a:p>
        </p:txBody>
      </p:sp>
      <p:pic>
        <p:nvPicPr>
          <p:cNvPr id="1663" name="Google Shape;1663;p273"/>
          <p:cNvPicPr preferRelativeResize="0"/>
          <p:nvPr/>
        </p:nvPicPr>
        <p:blipFill>
          <a:blip r:embed="rId4">
            <a:alphaModFix/>
          </a:blip>
          <a:stretch>
            <a:fillRect/>
          </a:stretch>
        </p:blipFill>
        <p:spPr>
          <a:xfrm>
            <a:off x="1445600" y="1218075"/>
            <a:ext cx="6549514" cy="3444251"/>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pic>
        <p:nvPicPr>
          <p:cNvPr id="1668" name="Google Shape;1668;p274"/>
          <p:cNvPicPr preferRelativeResize="0"/>
          <p:nvPr/>
        </p:nvPicPr>
        <p:blipFill>
          <a:blip r:embed="rId3">
            <a:alphaModFix/>
          </a:blip>
          <a:stretch>
            <a:fillRect/>
          </a:stretch>
        </p:blipFill>
        <p:spPr>
          <a:xfrm>
            <a:off x="152400" y="152400"/>
            <a:ext cx="8839204" cy="4704459"/>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pic>
        <p:nvPicPr>
          <p:cNvPr id="1673" name="Google Shape;1673;p275"/>
          <p:cNvPicPr preferRelativeResize="0"/>
          <p:nvPr/>
        </p:nvPicPr>
        <p:blipFill>
          <a:blip r:embed="rId3">
            <a:alphaModFix/>
          </a:blip>
          <a:stretch>
            <a:fillRect/>
          </a:stretch>
        </p:blipFill>
        <p:spPr>
          <a:xfrm>
            <a:off x="203525" y="152400"/>
            <a:ext cx="8609608" cy="483870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276"/>
          <p:cNvSpPr txBox="1"/>
          <p:nvPr>
            <p:ph type="title"/>
          </p:nvPr>
        </p:nvSpPr>
        <p:spPr>
          <a:xfrm>
            <a:off x="1052550" y="1620125"/>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Criar EC2 AWS</a:t>
            </a:r>
            <a:endParaRPr/>
          </a:p>
          <a:p>
            <a:pPr indent="0" lvl="0" marL="0" rtl="0" algn="ctr">
              <a:spcBef>
                <a:spcPts val="0"/>
              </a:spcBef>
              <a:spcAft>
                <a:spcPts val="0"/>
              </a:spcAft>
              <a:buNone/>
            </a:pPr>
            <a:r>
              <a:rPr lang="pt-BR"/>
              <a:t>Exercício instalar jenkins</a:t>
            </a:r>
            <a:endParaRPr/>
          </a:p>
          <a:p>
            <a:pPr indent="0" lvl="0" marL="0" rtl="0" algn="ctr">
              <a:spcBef>
                <a:spcPts val="0"/>
              </a:spcBef>
              <a:spcAft>
                <a:spcPts val="0"/>
              </a:spcAft>
              <a:buNone/>
            </a:pPr>
            <a:r>
              <a:rPr lang="pt-BR" u="sng">
                <a:solidFill>
                  <a:schemeClr val="hlink"/>
                </a:solidFill>
                <a:hlinkClick r:id="rId3"/>
              </a:rPr>
              <a:t>https://plugins.jenkins.io/ssh/</a:t>
            </a:r>
            <a:endParaRPr/>
          </a:p>
          <a:p>
            <a:pPr indent="0" lvl="0" marL="0" rtl="0" algn="ctr">
              <a:spcBef>
                <a:spcPts val="0"/>
              </a:spcBef>
              <a:spcAft>
                <a:spcPts val="0"/>
              </a:spcAft>
              <a:buNone/>
            </a:pPr>
            <a:r>
              <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pic>
        <p:nvPicPr>
          <p:cNvPr id="1683" name="Google Shape;1683;p277"/>
          <p:cNvPicPr preferRelativeResize="0"/>
          <p:nvPr/>
        </p:nvPicPr>
        <p:blipFill>
          <a:blip r:embed="rId3">
            <a:alphaModFix/>
          </a:blip>
          <a:stretch>
            <a:fillRect/>
          </a:stretch>
        </p:blipFill>
        <p:spPr>
          <a:xfrm>
            <a:off x="802650" y="918525"/>
            <a:ext cx="7802906" cy="3444251"/>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pic>
        <p:nvPicPr>
          <p:cNvPr id="1688" name="Google Shape;1688;p278"/>
          <p:cNvPicPr preferRelativeResize="0"/>
          <p:nvPr/>
        </p:nvPicPr>
        <p:blipFill>
          <a:blip r:embed="rId3">
            <a:alphaModFix/>
          </a:blip>
          <a:stretch>
            <a:fillRect/>
          </a:stretch>
        </p:blipFill>
        <p:spPr>
          <a:xfrm>
            <a:off x="1525925" y="741250"/>
            <a:ext cx="6540001" cy="4330200"/>
          </a:xfrm>
          <a:prstGeom prst="rect">
            <a:avLst/>
          </a:prstGeom>
          <a:noFill/>
          <a:ln>
            <a:noFill/>
          </a:ln>
        </p:spPr>
      </p:pic>
      <p:sp>
        <p:nvSpPr>
          <p:cNvPr id="1689" name="Google Shape;1689;p278"/>
          <p:cNvSpPr txBox="1"/>
          <p:nvPr/>
        </p:nvSpPr>
        <p:spPr>
          <a:xfrm>
            <a:off x="1037450" y="279075"/>
            <a:ext cx="743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u="sng">
                <a:solidFill>
                  <a:schemeClr val="hlink"/>
                </a:solidFill>
                <a:hlinkClick r:id="rId4"/>
              </a:rPr>
              <a:t>https://gitlab.com/Didox/ci-cd-java-app-treinamento</a:t>
            </a:r>
            <a:endParaRPr/>
          </a:p>
          <a:p>
            <a:pPr indent="0" lvl="0" marL="0" rtl="0" algn="ctr">
              <a:spcBef>
                <a:spcPts val="0"/>
              </a:spcBef>
              <a:spcAft>
                <a:spcPts val="0"/>
              </a:spcAft>
              <a:buNone/>
            </a:pPr>
            <a:r>
              <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79"/>
          <p:cNvSpPr txBox="1"/>
          <p:nvPr>
            <p:ph type="title"/>
          </p:nvPr>
        </p:nvSpPr>
        <p:spPr>
          <a:xfrm>
            <a:off x="1297500" y="4803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Git Lab</a:t>
            </a:r>
            <a:endParaRPr sz="1100"/>
          </a:p>
        </p:txBody>
      </p:sp>
      <p:pic>
        <p:nvPicPr>
          <p:cNvPr id="1695" name="Google Shape;1695;p279"/>
          <p:cNvPicPr preferRelativeResize="0"/>
          <p:nvPr/>
        </p:nvPicPr>
        <p:blipFill>
          <a:blip r:embed="rId3">
            <a:alphaModFix/>
          </a:blip>
          <a:stretch>
            <a:fillRect/>
          </a:stretch>
        </p:blipFill>
        <p:spPr>
          <a:xfrm>
            <a:off x="831875" y="1232675"/>
            <a:ext cx="7881370" cy="3444251"/>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80"/>
          <p:cNvSpPr txBox="1"/>
          <p:nvPr>
            <p:ph type="title"/>
          </p:nvPr>
        </p:nvSpPr>
        <p:spPr>
          <a:xfrm>
            <a:off x="1297500" y="4803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Git Lab</a:t>
            </a:r>
            <a:endParaRPr sz="1100"/>
          </a:p>
        </p:txBody>
      </p:sp>
      <p:pic>
        <p:nvPicPr>
          <p:cNvPr id="1701" name="Google Shape;1701;p280"/>
          <p:cNvPicPr preferRelativeResize="0"/>
          <p:nvPr/>
        </p:nvPicPr>
        <p:blipFill>
          <a:blip r:embed="rId3">
            <a:alphaModFix/>
          </a:blip>
          <a:stretch>
            <a:fillRect/>
          </a:stretch>
        </p:blipFill>
        <p:spPr>
          <a:xfrm>
            <a:off x="1483388" y="1152300"/>
            <a:ext cx="6667131" cy="344425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81"/>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Pipeline completa </a:t>
            </a:r>
            <a:endParaRPr/>
          </a:p>
          <a:p>
            <a:pPr indent="0" lvl="0" marL="0" rtl="0" algn="ctr">
              <a:spcBef>
                <a:spcPts val="0"/>
              </a:spcBef>
              <a:spcAft>
                <a:spcPts val="0"/>
              </a:spcAft>
              <a:buNone/>
            </a:pPr>
            <a:r>
              <a:rPr lang="pt-BR" sz="1100" u="sng">
                <a:solidFill>
                  <a:schemeClr val="hlink"/>
                </a:solidFill>
                <a:hlinkClick r:id="rId3"/>
              </a:rPr>
              <a:t>https://gitlab.com/Didox/validardor-cpf-java</a:t>
            </a:r>
            <a:endParaRPr sz="1100"/>
          </a:p>
          <a:p>
            <a:pPr indent="0" lvl="0" marL="0" rtl="0" algn="ctr">
              <a:spcBef>
                <a:spcPts val="0"/>
              </a:spcBef>
              <a:spcAft>
                <a:spcPts val="0"/>
              </a:spcAft>
              <a:buNone/>
            </a:pPr>
            <a:r>
              <a:rPr lang="pt-BR" sz="1100" u="sng">
                <a:solidFill>
                  <a:schemeClr val="hlink"/>
                </a:solidFill>
                <a:hlinkClick r:id="rId4"/>
              </a:rPr>
              <a:t>https://gitlab.com/Didox/validardor-cpf-java/-/blob/master/.gitlab-ci.yml</a:t>
            </a:r>
            <a:endParaRPr sz="11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707" name="Google Shape;1707;p281"/>
          <p:cNvPicPr preferRelativeResize="0"/>
          <p:nvPr/>
        </p:nvPicPr>
        <p:blipFill>
          <a:blip r:embed="rId5">
            <a:alphaModFix/>
          </a:blip>
          <a:stretch>
            <a:fillRect/>
          </a:stretch>
        </p:blipFill>
        <p:spPr>
          <a:xfrm>
            <a:off x="152400" y="1546850"/>
            <a:ext cx="8839204" cy="326290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pt-BR"/>
              <a:t>Habilitar DNS hostname</a:t>
            </a:r>
            <a:endParaRPr/>
          </a:p>
        </p:txBody>
      </p:sp>
      <p:pic>
        <p:nvPicPr>
          <p:cNvPr id="212" name="Google Shape;212;p39"/>
          <p:cNvPicPr preferRelativeResize="0"/>
          <p:nvPr/>
        </p:nvPicPr>
        <p:blipFill>
          <a:blip r:embed="rId3">
            <a:alphaModFix/>
          </a:blip>
          <a:stretch>
            <a:fillRect/>
          </a:stretch>
        </p:blipFill>
        <p:spPr>
          <a:xfrm>
            <a:off x="152400" y="1460250"/>
            <a:ext cx="8839204" cy="2477394"/>
          </a:xfrm>
          <a:prstGeom prst="rect">
            <a:avLst/>
          </a:prstGeom>
          <a:noFill/>
          <a:ln>
            <a:noFill/>
          </a:ln>
        </p:spPr>
      </p:pic>
      <p:pic>
        <p:nvPicPr>
          <p:cNvPr id="213" name="Google Shape;213;p39"/>
          <p:cNvPicPr preferRelativeResize="0"/>
          <p:nvPr/>
        </p:nvPicPr>
        <p:blipFill>
          <a:blip r:embed="rId4">
            <a:alphaModFix/>
          </a:blip>
          <a:stretch>
            <a:fillRect/>
          </a:stretch>
        </p:blipFill>
        <p:spPr>
          <a:xfrm>
            <a:off x="1948301" y="3124273"/>
            <a:ext cx="4724399" cy="1635561"/>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82"/>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GitHub Actions</a:t>
            </a:r>
            <a:endParaRPr/>
          </a:p>
          <a:p>
            <a:pPr indent="0" lvl="0" marL="0" rtl="0" algn="ctr">
              <a:spcBef>
                <a:spcPts val="0"/>
              </a:spcBef>
              <a:spcAft>
                <a:spcPts val="0"/>
              </a:spcAft>
              <a:buNone/>
            </a:pPr>
            <a:r>
              <a:rPr lang="pt-BR" sz="1100" u="sng">
                <a:solidFill>
                  <a:schemeClr val="hlink"/>
                </a:solidFill>
                <a:hlinkClick r:id="rId3"/>
              </a:rPr>
              <a:t>https://www.youtube.com/watch?v=R8_veQiYBjI</a:t>
            </a:r>
            <a:endParaRPr sz="1100"/>
          </a:p>
          <a:p>
            <a:pPr indent="0" lvl="0" marL="0" rtl="0" algn="ctr">
              <a:spcBef>
                <a:spcPts val="0"/>
              </a:spcBef>
              <a:spcAft>
                <a:spcPts val="0"/>
              </a:spcAft>
              <a:buNone/>
            </a:pPr>
            <a:r>
              <a:t/>
            </a:r>
            <a:endParaRPr sz="1100"/>
          </a:p>
        </p:txBody>
      </p:sp>
      <p:pic>
        <p:nvPicPr>
          <p:cNvPr id="1713" name="Google Shape;1713;p282"/>
          <p:cNvPicPr preferRelativeResize="0"/>
          <p:nvPr/>
        </p:nvPicPr>
        <p:blipFill>
          <a:blip r:embed="rId4">
            <a:alphaModFix/>
          </a:blip>
          <a:stretch>
            <a:fillRect/>
          </a:stretch>
        </p:blipFill>
        <p:spPr>
          <a:xfrm>
            <a:off x="1297500" y="1276525"/>
            <a:ext cx="6122395" cy="34442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283"/>
          <p:cNvSpPr txBox="1"/>
          <p:nvPr>
            <p:ph type="title"/>
          </p:nvPr>
        </p:nvSpPr>
        <p:spPr>
          <a:xfrm>
            <a:off x="1297500" y="4803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Azure DevOps</a:t>
            </a:r>
            <a:endParaRPr sz="1100"/>
          </a:p>
        </p:txBody>
      </p:sp>
      <p:pic>
        <p:nvPicPr>
          <p:cNvPr id="1719" name="Google Shape;1719;p283"/>
          <p:cNvPicPr preferRelativeResize="0"/>
          <p:nvPr/>
        </p:nvPicPr>
        <p:blipFill>
          <a:blip r:embed="rId3">
            <a:alphaModFix/>
          </a:blip>
          <a:stretch>
            <a:fillRect/>
          </a:stretch>
        </p:blipFill>
        <p:spPr>
          <a:xfrm>
            <a:off x="2015450" y="1166925"/>
            <a:ext cx="5715000" cy="3219450"/>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84"/>
          <p:cNvSpPr txBox="1"/>
          <p:nvPr>
            <p:ph type="title"/>
          </p:nvPr>
        </p:nvSpPr>
        <p:spPr>
          <a:xfrm>
            <a:off x="1297500" y="4803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Azure Boards</a:t>
            </a:r>
            <a:endParaRPr sz="1100"/>
          </a:p>
        </p:txBody>
      </p:sp>
      <p:pic>
        <p:nvPicPr>
          <p:cNvPr id="1725" name="Google Shape;1725;p284"/>
          <p:cNvPicPr preferRelativeResize="0"/>
          <p:nvPr/>
        </p:nvPicPr>
        <p:blipFill>
          <a:blip r:embed="rId3">
            <a:alphaModFix/>
          </a:blip>
          <a:stretch>
            <a:fillRect/>
          </a:stretch>
        </p:blipFill>
        <p:spPr>
          <a:xfrm>
            <a:off x="2161575" y="1042750"/>
            <a:ext cx="5401093" cy="3444252"/>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285"/>
          <p:cNvSpPr txBox="1"/>
          <p:nvPr>
            <p:ph type="title"/>
          </p:nvPr>
        </p:nvSpPr>
        <p:spPr>
          <a:xfrm>
            <a:off x="1297500" y="4803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Azure Pipeline</a:t>
            </a:r>
            <a:endParaRPr sz="1100"/>
          </a:p>
        </p:txBody>
      </p:sp>
      <p:pic>
        <p:nvPicPr>
          <p:cNvPr id="1731" name="Google Shape;1731;p285"/>
          <p:cNvPicPr preferRelativeResize="0"/>
          <p:nvPr/>
        </p:nvPicPr>
        <p:blipFill>
          <a:blip r:embed="rId3">
            <a:alphaModFix/>
          </a:blip>
          <a:stretch>
            <a:fillRect/>
          </a:stretch>
        </p:blipFill>
        <p:spPr>
          <a:xfrm>
            <a:off x="1051050" y="1071950"/>
            <a:ext cx="7850980" cy="3444250"/>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pic>
        <p:nvPicPr>
          <p:cNvPr id="1736" name="Google Shape;1736;p286"/>
          <p:cNvPicPr preferRelativeResize="0"/>
          <p:nvPr/>
        </p:nvPicPr>
        <p:blipFill>
          <a:blip r:embed="rId3">
            <a:alphaModFix/>
          </a:blip>
          <a:stretch>
            <a:fillRect/>
          </a:stretch>
        </p:blipFill>
        <p:spPr>
          <a:xfrm>
            <a:off x="487075" y="731913"/>
            <a:ext cx="8169850" cy="3679675"/>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287"/>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Monitoring (Observability)</a:t>
            </a:r>
            <a:endParaRPr/>
          </a:p>
          <a:p>
            <a:pPr indent="0" lvl="0" marL="0" rtl="0" algn="ctr">
              <a:spcBef>
                <a:spcPts val="0"/>
              </a:spcBef>
              <a:spcAft>
                <a:spcPts val="0"/>
              </a:spcAft>
              <a:buNone/>
            </a:pPr>
            <a:r>
              <a:t/>
            </a:r>
            <a:endParaRPr/>
          </a:p>
          <a:p>
            <a:pPr indent="-388620" lvl="0" marL="457200" rtl="0" algn="l">
              <a:spcBef>
                <a:spcPts val="0"/>
              </a:spcBef>
              <a:spcAft>
                <a:spcPts val="0"/>
              </a:spcAft>
              <a:buSzPct val="100000"/>
              <a:buChar char="●"/>
            </a:pPr>
            <a:r>
              <a:rPr lang="pt-BR"/>
              <a:t>logs</a:t>
            </a:r>
            <a:endParaRPr/>
          </a:p>
          <a:p>
            <a:pPr indent="-388620" lvl="0" marL="457200" rtl="0" algn="l">
              <a:spcBef>
                <a:spcPts val="0"/>
              </a:spcBef>
              <a:spcAft>
                <a:spcPts val="0"/>
              </a:spcAft>
              <a:buSzPct val="100000"/>
              <a:buChar char="●"/>
            </a:pPr>
            <a:r>
              <a:rPr lang="pt-BR"/>
              <a:t>métricas</a:t>
            </a:r>
            <a:endParaRPr/>
          </a:p>
          <a:p>
            <a:pPr indent="-388620" lvl="0" marL="457200" rtl="0" algn="l">
              <a:spcBef>
                <a:spcPts val="0"/>
              </a:spcBef>
              <a:spcAft>
                <a:spcPts val="0"/>
              </a:spcAft>
              <a:buSzPct val="100000"/>
              <a:buChar char="●"/>
            </a:pPr>
            <a:r>
              <a:rPr lang="pt-BR"/>
              <a:t>tracing</a:t>
            </a:r>
            <a:endParaRPr/>
          </a:p>
          <a:p>
            <a:pPr indent="-388620" lvl="0" marL="457200" rtl="0" algn="l">
              <a:spcBef>
                <a:spcPts val="0"/>
              </a:spcBef>
              <a:spcAft>
                <a:spcPts val="0"/>
              </a:spcAft>
              <a:buSzPct val="100000"/>
              <a:buChar char="●"/>
            </a:pPr>
            <a:r>
              <a:rPr lang="pt-BR"/>
              <a:t>apms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Grafana</a:t>
            </a:r>
            <a:endParaRPr/>
          </a:p>
          <a:p>
            <a:pPr indent="0" lvl="0" marL="0" rtl="0" algn="l">
              <a:spcBef>
                <a:spcPts val="0"/>
              </a:spcBef>
              <a:spcAft>
                <a:spcPts val="0"/>
              </a:spcAft>
              <a:buNone/>
            </a:pPr>
            <a:r>
              <a:rPr lang="pt-BR"/>
              <a:t>Prometeus</a:t>
            </a:r>
            <a:endParaRPr/>
          </a:p>
          <a:p>
            <a:pPr indent="0" lvl="0" marL="0" rtl="0" algn="l">
              <a:spcBef>
                <a:spcPts val="0"/>
              </a:spcBef>
              <a:spcAft>
                <a:spcPts val="0"/>
              </a:spcAft>
              <a:buNone/>
            </a:pPr>
            <a:r>
              <a:rPr lang="pt-BR"/>
              <a:t>Newrelic</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88"/>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Service Mesh (Malha de serviços)</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pic>
        <p:nvPicPr>
          <p:cNvPr id="1747" name="Google Shape;1747;p288"/>
          <p:cNvPicPr preferRelativeResize="0"/>
          <p:nvPr/>
        </p:nvPicPr>
        <p:blipFill>
          <a:blip r:embed="rId3">
            <a:alphaModFix/>
          </a:blip>
          <a:stretch>
            <a:fillRect/>
          </a:stretch>
        </p:blipFill>
        <p:spPr>
          <a:xfrm>
            <a:off x="846475" y="1203450"/>
            <a:ext cx="7819379" cy="3444250"/>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89"/>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Istio</a:t>
            </a:r>
            <a:endParaRPr/>
          </a:p>
          <a:p>
            <a:pPr indent="0" lvl="0" marL="457200" rtl="0" algn="ctr">
              <a:spcBef>
                <a:spcPts val="0"/>
              </a:spcBef>
              <a:spcAft>
                <a:spcPts val="0"/>
              </a:spcAft>
              <a:buNone/>
            </a:pPr>
            <a:r>
              <a:t/>
            </a:r>
            <a:endParaRPr/>
          </a:p>
        </p:txBody>
      </p:sp>
      <p:pic>
        <p:nvPicPr>
          <p:cNvPr id="1753" name="Google Shape;1753;p289"/>
          <p:cNvPicPr preferRelativeResize="0"/>
          <p:nvPr/>
        </p:nvPicPr>
        <p:blipFill>
          <a:blip r:embed="rId3">
            <a:alphaModFix/>
          </a:blip>
          <a:stretch>
            <a:fillRect/>
          </a:stretch>
        </p:blipFill>
        <p:spPr>
          <a:xfrm>
            <a:off x="1778475" y="1232700"/>
            <a:ext cx="6076950" cy="3419475"/>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0"/>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Istio - algumas portas</a:t>
            </a:r>
            <a:endParaRPr/>
          </a:p>
          <a:p>
            <a:pPr indent="0" lvl="0" marL="0" rtl="0" algn="ctr">
              <a:spcBef>
                <a:spcPts val="0"/>
              </a:spcBef>
              <a:spcAft>
                <a:spcPts val="0"/>
              </a:spcAft>
              <a:buNone/>
            </a:pPr>
            <a:r>
              <a:rPr lang="pt-BR" sz="1100" u="sng">
                <a:solidFill>
                  <a:schemeClr val="hlink"/>
                </a:solidFill>
                <a:hlinkClick r:id="rId3"/>
              </a:rPr>
              <a:t>https://istio.io/latest/docs/ops/deployment/requirements/</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457200" rtl="0" algn="ctr">
              <a:spcBef>
                <a:spcPts val="0"/>
              </a:spcBef>
              <a:spcAft>
                <a:spcPts val="0"/>
              </a:spcAft>
              <a:buNone/>
            </a:pPr>
            <a:r>
              <a:t/>
            </a:r>
            <a:endParaRPr/>
          </a:p>
        </p:txBody>
      </p:sp>
      <p:pic>
        <p:nvPicPr>
          <p:cNvPr id="1759" name="Google Shape;1759;p290"/>
          <p:cNvPicPr preferRelativeResize="0"/>
          <p:nvPr/>
        </p:nvPicPr>
        <p:blipFill>
          <a:blip r:embed="rId4">
            <a:alphaModFix/>
          </a:blip>
          <a:stretch>
            <a:fillRect/>
          </a:stretch>
        </p:blipFill>
        <p:spPr>
          <a:xfrm>
            <a:off x="1825500" y="1219575"/>
            <a:ext cx="6174700" cy="385920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291"/>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None/>
            </a:pPr>
            <a:r>
              <a:rPr lang="pt-BR"/>
              <a:t>Instalação</a:t>
            </a:r>
            <a:endParaRPr/>
          </a:p>
          <a:p>
            <a:pPr indent="0" lvl="0" marL="457200" rtl="0" algn="ctr">
              <a:spcBef>
                <a:spcPts val="0"/>
              </a:spcBef>
              <a:spcAft>
                <a:spcPts val="0"/>
              </a:spcAft>
              <a:buNone/>
            </a:pPr>
            <a:r>
              <a:rPr lang="pt-BR" sz="1100" u="sng">
                <a:solidFill>
                  <a:schemeClr val="hlink"/>
                </a:solidFill>
                <a:hlinkClick r:id="rId3"/>
              </a:rPr>
              <a:t>https://istio.io/latest/docs/setup/getting-started/#download</a:t>
            </a:r>
            <a:endParaRPr sz="1100"/>
          </a:p>
          <a:p>
            <a:pPr indent="0" lvl="0" marL="457200" rtl="0" algn="ctr">
              <a:spcBef>
                <a:spcPts val="0"/>
              </a:spcBef>
              <a:spcAft>
                <a:spcPts val="0"/>
              </a:spcAft>
              <a:buNone/>
            </a:pPr>
            <a:r>
              <a:t/>
            </a:r>
            <a:endParaRPr sz="1100"/>
          </a:p>
          <a:p>
            <a:pPr indent="0" lvl="0" marL="457200" rtl="0" algn="ctr">
              <a:spcBef>
                <a:spcPts val="0"/>
              </a:spcBef>
              <a:spcAft>
                <a:spcPts val="0"/>
              </a:spcAft>
              <a:buNone/>
            </a:pPr>
            <a:r>
              <a:t/>
            </a:r>
            <a:endParaRPr sz="1100"/>
          </a:p>
          <a:p>
            <a:pPr indent="0" lvl="0" marL="457200" rtl="0" algn="ctr">
              <a:spcBef>
                <a:spcPts val="0"/>
              </a:spcBef>
              <a:spcAft>
                <a:spcPts val="0"/>
              </a:spcAft>
              <a:buNone/>
            </a:pPr>
            <a:r>
              <a:t/>
            </a:r>
            <a:endParaRPr sz="1100"/>
          </a:p>
          <a:p>
            <a:pPr indent="0" lvl="0" marL="457200" rtl="0" algn="ctr">
              <a:spcBef>
                <a:spcPts val="0"/>
              </a:spcBef>
              <a:spcAft>
                <a:spcPts val="0"/>
              </a:spcAft>
              <a:buNone/>
            </a:pPr>
            <a:r>
              <a:t/>
            </a:r>
            <a:endParaRPr sz="1100"/>
          </a:p>
        </p:txBody>
      </p:sp>
      <p:pic>
        <p:nvPicPr>
          <p:cNvPr id="1765" name="Google Shape;1765;p291"/>
          <p:cNvPicPr preferRelativeResize="0"/>
          <p:nvPr/>
        </p:nvPicPr>
        <p:blipFill>
          <a:blip r:embed="rId4">
            <a:alphaModFix/>
          </a:blip>
          <a:stretch>
            <a:fillRect/>
          </a:stretch>
        </p:blipFill>
        <p:spPr>
          <a:xfrm>
            <a:off x="1565250" y="1342300"/>
            <a:ext cx="6013491" cy="3444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pt-BR"/>
              <a:t>Criar subnets</a:t>
            </a:r>
            <a:endParaRPr/>
          </a:p>
        </p:txBody>
      </p:sp>
      <p:pic>
        <p:nvPicPr>
          <p:cNvPr id="219" name="Google Shape;219;p40"/>
          <p:cNvPicPr preferRelativeResize="0"/>
          <p:nvPr/>
        </p:nvPicPr>
        <p:blipFill>
          <a:blip r:embed="rId3">
            <a:alphaModFix/>
          </a:blip>
          <a:stretch>
            <a:fillRect/>
          </a:stretch>
        </p:blipFill>
        <p:spPr>
          <a:xfrm>
            <a:off x="632500" y="1416950"/>
            <a:ext cx="3939490" cy="3530848"/>
          </a:xfrm>
          <a:prstGeom prst="rect">
            <a:avLst/>
          </a:prstGeom>
          <a:noFill/>
          <a:ln>
            <a:noFill/>
          </a:ln>
        </p:spPr>
      </p:pic>
      <p:pic>
        <p:nvPicPr>
          <p:cNvPr id="220" name="Google Shape;220;p40"/>
          <p:cNvPicPr preferRelativeResize="0"/>
          <p:nvPr/>
        </p:nvPicPr>
        <p:blipFill>
          <a:blip r:embed="rId4">
            <a:alphaModFix/>
          </a:blip>
          <a:stretch>
            <a:fillRect/>
          </a:stretch>
        </p:blipFill>
        <p:spPr>
          <a:xfrm>
            <a:off x="4724400" y="1460250"/>
            <a:ext cx="4208200" cy="343212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292"/>
          <p:cNvSpPr txBox="1"/>
          <p:nvPr>
            <p:ph type="title"/>
          </p:nvPr>
        </p:nvSpPr>
        <p:spPr>
          <a:xfrm>
            <a:off x="924900" y="494975"/>
            <a:ext cx="7038900" cy="9141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None/>
            </a:pPr>
            <a:r>
              <a:rPr lang="pt-BR"/>
              <a:t>Install Helm</a:t>
            </a:r>
            <a:endParaRPr/>
          </a:p>
          <a:p>
            <a:pPr indent="0" lvl="0" marL="457200" rtl="0" algn="ctr">
              <a:spcBef>
                <a:spcPts val="0"/>
              </a:spcBef>
              <a:spcAft>
                <a:spcPts val="0"/>
              </a:spcAft>
              <a:buNone/>
            </a:pPr>
            <a:r>
              <a:rPr lang="pt-BR" sz="1100"/>
              <a:t>Opcional - para o caso de instalar istio por Helm</a:t>
            </a:r>
            <a:endParaRPr sz="1100"/>
          </a:p>
          <a:p>
            <a:pPr indent="0" lvl="0" marL="457200" rtl="0" algn="ctr">
              <a:spcBef>
                <a:spcPts val="0"/>
              </a:spcBef>
              <a:spcAft>
                <a:spcPts val="0"/>
              </a:spcAft>
              <a:buNone/>
            </a:pPr>
            <a:r>
              <a:t/>
            </a:r>
            <a:endParaRPr sz="1100"/>
          </a:p>
          <a:p>
            <a:pPr indent="0" lvl="0" marL="457200" rtl="0" algn="ctr">
              <a:spcBef>
                <a:spcPts val="0"/>
              </a:spcBef>
              <a:spcAft>
                <a:spcPts val="0"/>
              </a:spcAft>
              <a:buNone/>
            </a:pPr>
            <a:r>
              <a:t/>
            </a:r>
            <a:endParaRPr sz="1100"/>
          </a:p>
          <a:p>
            <a:pPr indent="0" lvl="0" marL="457200" rtl="0" algn="ctr">
              <a:spcBef>
                <a:spcPts val="0"/>
              </a:spcBef>
              <a:spcAft>
                <a:spcPts val="0"/>
              </a:spcAft>
              <a:buNone/>
            </a:pPr>
            <a:r>
              <a:t/>
            </a:r>
            <a:endParaRPr/>
          </a:p>
        </p:txBody>
      </p:sp>
      <p:sp>
        <p:nvSpPr>
          <p:cNvPr id="1771" name="Google Shape;1771;p292"/>
          <p:cNvSpPr txBox="1"/>
          <p:nvPr/>
        </p:nvSpPr>
        <p:spPr>
          <a:xfrm>
            <a:off x="113700" y="1656063"/>
            <a:ext cx="9030300" cy="7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solidFill>
                  <a:schemeClr val="lt1"/>
                </a:solidFill>
              </a:rPr>
              <a:t>$ curl -fsSL -o get_helm.sh https://raw.githubusercontent.com/helm/helm/main/scripts/get-helm-3</a:t>
            </a:r>
            <a:endParaRPr sz="1100">
              <a:solidFill>
                <a:schemeClr val="lt1"/>
              </a:solidFill>
            </a:endParaRPr>
          </a:p>
          <a:p>
            <a:pPr indent="0" lvl="0" marL="0" rtl="0" algn="l">
              <a:spcBef>
                <a:spcPts val="0"/>
              </a:spcBef>
              <a:spcAft>
                <a:spcPts val="0"/>
              </a:spcAft>
              <a:buNone/>
            </a:pPr>
            <a:r>
              <a:rPr lang="pt-BR" sz="1100">
                <a:solidFill>
                  <a:schemeClr val="lt1"/>
                </a:solidFill>
              </a:rPr>
              <a:t>$ chmod 700 get_helm.sh</a:t>
            </a:r>
            <a:endParaRPr sz="1100">
              <a:solidFill>
                <a:schemeClr val="lt1"/>
              </a:solidFill>
            </a:endParaRPr>
          </a:p>
          <a:p>
            <a:pPr indent="0" lvl="0" marL="0" marR="139700" rtl="0" algn="l">
              <a:lnSpc>
                <a:spcPct val="163600"/>
              </a:lnSpc>
              <a:spcBef>
                <a:spcPts val="300"/>
              </a:spcBef>
              <a:spcAft>
                <a:spcPts val="2800"/>
              </a:spcAft>
              <a:buNone/>
            </a:pPr>
            <a:r>
              <a:rPr lang="pt-BR" sz="1100">
                <a:solidFill>
                  <a:schemeClr val="lt1"/>
                </a:solidFill>
              </a:rPr>
              <a:t>$ ./get_helm.sh</a:t>
            </a:r>
            <a:endParaRPr sz="1100">
              <a:solidFill>
                <a:schemeClr val="lt1"/>
              </a:solidFill>
            </a:endParaRPr>
          </a:p>
        </p:txBody>
      </p:sp>
      <p:pic>
        <p:nvPicPr>
          <p:cNvPr id="1772" name="Google Shape;1772;p292"/>
          <p:cNvPicPr preferRelativeResize="0"/>
          <p:nvPr/>
        </p:nvPicPr>
        <p:blipFill>
          <a:blip r:embed="rId3">
            <a:alphaModFix/>
          </a:blip>
          <a:stretch>
            <a:fillRect/>
          </a:stretch>
        </p:blipFill>
        <p:spPr>
          <a:xfrm>
            <a:off x="152400" y="2539563"/>
            <a:ext cx="8839201" cy="2317595"/>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293"/>
          <p:cNvSpPr txBox="1"/>
          <p:nvPr>
            <p:ph type="title"/>
          </p:nvPr>
        </p:nvSpPr>
        <p:spPr>
          <a:xfrm>
            <a:off x="1297500" y="480350"/>
            <a:ext cx="7038900" cy="9141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None/>
            </a:pPr>
            <a:r>
              <a:rPr lang="pt-BR"/>
              <a:t>Instalação com helm</a:t>
            </a:r>
            <a:endParaRPr/>
          </a:p>
          <a:p>
            <a:pPr indent="0" lvl="0" marL="457200" rtl="0" algn="ctr">
              <a:spcBef>
                <a:spcPts val="0"/>
              </a:spcBef>
              <a:spcAft>
                <a:spcPts val="0"/>
              </a:spcAft>
              <a:buNone/>
            </a:pPr>
            <a:r>
              <a:rPr lang="pt-BR" sz="1100" u="sng">
                <a:solidFill>
                  <a:schemeClr val="hlink"/>
                </a:solidFill>
                <a:hlinkClick r:id="rId3"/>
              </a:rPr>
              <a:t>https://istio.io/latest/docs/setup/install/helm/</a:t>
            </a:r>
            <a:endParaRPr sz="1100"/>
          </a:p>
          <a:p>
            <a:pPr indent="0" lvl="0" marL="457200" rtl="0" algn="ctr">
              <a:spcBef>
                <a:spcPts val="0"/>
              </a:spcBef>
              <a:spcAft>
                <a:spcPts val="0"/>
              </a:spcAft>
              <a:buNone/>
            </a:pPr>
            <a:r>
              <a:t/>
            </a:r>
            <a:endParaRPr sz="1100"/>
          </a:p>
          <a:p>
            <a:pPr indent="0" lvl="0" marL="457200" rtl="0" algn="ctr">
              <a:spcBef>
                <a:spcPts val="0"/>
              </a:spcBef>
              <a:spcAft>
                <a:spcPts val="0"/>
              </a:spcAft>
              <a:buNone/>
            </a:pPr>
            <a:r>
              <a:t/>
            </a:r>
            <a:endParaRPr sz="1100"/>
          </a:p>
          <a:p>
            <a:pPr indent="0" lvl="0" marL="457200" rtl="0" algn="ctr">
              <a:spcBef>
                <a:spcPts val="0"/>
              </a:spcBef>
              <a:spcAft>
                <a:spcPts val="0"/>
              </a:spcAft>
              <a:buNone/>
            </a:pPr>
            <a:r>
              <a:t/>
            </a:r>
            <a:endParaRPr sz="1100"/>
          </a:p>
          <a:p>
            <a:pPr indent="0" lvl="0" marL="457200" rtl="0" algn="ctr">
              <a:spcBef>
                <a:spcPts val="0"/>
              </a:spcBef>
              <a:spcAft>
                <a:spcPts val="0"/>
              </a:spcAft>
              <a:buNone/>
            </a:pPr>
            <a:r>
              <a:t/>
            </a:r>
            <a:endParaRPr sz="1100"/>
          </a:p>
          <a:p>
            <a:pPr indent="0" lvl="0" marL="457200" rtl="0" algn="ctr">
              <a:spcBef>
                <a:spcPts val="0"/>
              </a:spcBef>
              <a:spcAft>
                <a:spcPts val="0"/>
              </a:spcAft>
              <a:buNone/>
            </a:pPr>
            <a:r>
              <a:t/>
            </a:r>
            <a:endParaRPr sz="1100"/>
          </a:p>
        </p:txBody>
      </p:sp>
      <p:pic>
        <p:nvPicPr>
          <p:cNvPr id="1778" name="Google Shape;1778;p293"/>
          <p:cNvPicPr preferRelativeResize="0"/>
          <p:nvPr/>
        </p:nvPicPr>
        <p:blipFill>
          <a:blip r:embed="rId4">
            <a:alphaModFix/>
          </a:blip>
          <a:stretch>
            <a:fillRect/>
          </a:stretch>
        </p:blipFill>
        <p:spPr>
          <a:xfrm>
            <a:off x="1816600" y="1356900"/>
            <a:ext cx="5510799" cy="3444250"/>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94"/>
          <p:cNvSpPr txBox="1"/>
          <p:nvPr>
            <p:ph type="title"/>
          </p:nvPr>
        </p:nvSpPr>
        <p:spPr>
          <a:xfrm>
            <a:off x="924900" y="494975"/>
            <a:ext cx="7038900" cy="9141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None/>
            </a:pPr>
            <a:r>
              <a:rPr lang="pt-BR"/>
              <a:t>Observability</a:t>
            </a:r>
            <a:endParaRPr/>
          </a:p>
          <a:p>
            <a:pPr indent="0" lvl="0" marL="457200" rtl="0" algn="ctr">
              <a:spcBef>
                <a:spcPts val="0"/>
              </a:spcBef>
              <a:spcAft>
                <a:spcPts val="0"/>
              </a:spcAft>
              <a:buNone/>
            </a:pPr>
            <a:r>
              <a:rPr lang="pt-BR" sz="1100" u="sng">
                <a:solidFill>
                  <a:schemeClr val="hlink"/>
                </a:solidFill>
                <a:hlinkClick r:id="rId3"/>
              </a:rPr>
              <a:t>https://istio.io/latest/docs/tasks/observability/metrics/using-istio-dashboard/</a:t>
            </a:r>
            <a:endParaRPr sz="1100"/>
          </a:p>
          <a:p>
            <a:pPr indent="0" lvl="0" marL="457200" rtl="0" algn="ctr">
              <a:spcBef>
                <a:spcPts val="0"/>
              </a:spcBef>
              <a:spcAft>
                <a:spcPts val="0"/>
              </a:spcAft>
              <a:buNone/>
            </a:pPr>
            <a:r>
              <a:t/>
            </a:r>
            <a:endParaRPr sz="1100"/>
          </a:p>
        </p:txBody>
      </p:sp>
      <p:pic>
        <p:nvPicPr>
          <p:cNvPr id="1784" name="Google Shape;1784;p294"/>
          <p:cNvPicPr preferRelativeResize="0"/>
          <p:nvPr/>
        </p:nvPicPr>
        <p:blipFill>
          <a:blip r:embed="rId4">
            <a:alphaModFix/>
          </a:blip>
          <a:stretch>
            <a:fillRect/>
          </a:stretch>
        </p:blipFill>
        <p:spPr>
          <a:xfrm>
            <a:off x="1387125" y="1240000"/>
            <a:ext cx="6786350" cy="3429625"/>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95"/>
          <p:cNvSpPr txBox="1"/>
          <p:nvPr>
            <p:ph type="title"/>
          </p:nvPr>
        </p:nvSpPr>
        <p:spPr>
          <a:xfrm>
            <a:off x="924900" y="494975"/>
            <a:ext cx="7038900" cy="9141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None/>
            </a:pPr>
            <a:r>
              <a:rPr lang="pt-BR"/>
              <a:t>Istio Demo</a:t>
            </a:r>
            <a:endParaRPr/>
          </a:p>
          <a:p>
            <a:pPr indent="0" lvl="0" marL="457200" rtl="0" algn="ctr">
              <a:spcBef>
                <a:spcPts val="0"/>
              </a:spcBef>
              <a:spcAft>
                <a:spcPts val="0"/>
              </a:spcAft>
              <a:buNone/>
            </a:pPr>
            <a:r>
              <a:rPr lang="pt-BR" sz="1100"/>
              <a:t> kubectl apply -f https://gist.githubusercontent.com/chanwit/4e1e4f951cf3357c1c3d7804f8162312/raw/f09ee7ae446783cb334c593be64072d95c6092bb/istio-demo.yaml</a:t>
            </a:r>
            <a:endParaRPr sz="1100"/>
          </a:p>
          <a:p>
            <a:pPr indent="0" lvl="0" marL="457200" rtl="0" algn="ctr">
              <a:spcBef>
                <a:spcPts val="0"/>
              </a:spcBef>
              <a:spcAft>
                <a:spcPts val="0"/>
              </a:spcAft>
              <a:buNone/>
            </a:pPr>
            <a:r>
              <a:t/>
            </a:r>
            <a:endParaRPr sz="1100"/>
          </a:p>
          <a:p>
            <a:pPr indent="0" lvl="0" marL="457200" rtl="0" algn="ctr">
              <a:spcBef>
                <a:spcPts val="0"/>
              </a:spcBef>
              <a:spcAft>
                <a:spcPts val="0"/>
              </a:spcAft>
              <a:buNone/>
            </a:pPr>
            <a:r>
              <a:t/>
            </a:r>
            <a:endParaRPr sz="1100"/>
          </a:p>
        </p:txBody>
      </p:sp>
      <p:sp>
        <p:nvSpPr>
          <p:cNvPr id="1790" name="Google Shape;1790;p295"/>
          <p:cNvSpPr txBox="1"/>
          <p:nvPr/>
        </p:nvSpPr>
        <p:spPr>
          <a:xfrm>
            <a:off x="924900" y="15350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rPr>
              <a:t>kubectl get svc -n istio-system</a:t>
            </a:r>
            <a:endParaRPr>
              <a:solidFill>
                <a:schemeClr val="lt1"/>
              </a:solidFill>
            </a:endParaRPr>
          </a:p>
          <a:p>
            <a:pPr indent="0" lvl="0" marL="0" rtl="0" algn="l">
              <a:spcBef>
                <a:spcPts val="0"/>
              </a:spcBef>
              <a:spcAft>
                <a:spcPts val="0"/>
              </a:spcAft>
              <a:buNone/>
            </a:pPr>
            <a:r>
              <a:rPr lang="pt-BR">
                <a:solidFill>
                  <a:schemeClr val="lt1"/>
                </a:solidFill>
              </a:rPr>
              <a:t>kubectl get pods -n istio-system</a:t>
            </a:r>
            <a:endParaRPr>
              <a:solidFill>
                <a:schemeClr val="lt1"/>
              </a:solidFill>
            </a:endParaRPr>
          </a:p>
          <a:p>
            <a:pPr indent="0" lvl="0" marL="0" rtl="0" algn="l">
              <a:spcBef>
                <a:spcPts val="0"/>
              </a:spcBef>
              <a:spcAft>
                <a:spcPts val="0"/>
              </a:spcAft>
              <a:buNone/>
            </a:pPr>
            <a:r>
              <a:rPr lang="pt-BR">
                <a:solidFill>
                  <a:schemeClr val="lt1"/>
                </a:solidFill>
              </a:rPr>
              <a:t>kubectl get deploy -n istio-system</a:t>
            </a:r>
            <a:endParaRPr>
              <a:solidFill>
                <a:schemeClr val="lt1"/>
              </a:solidFill>
            </a:endParaRPr>
          </a:p>
        </p:txBody>
      </p:sp>
      <p:pic>
        <p:nvPicPr>
          <p:cNvPr id="1791" name="Google Shape;1791;p295"/>
          <p:cNvPicPr preferRelativeResize="0"/>
          <p:nvPr/>
        </p:nvPicPr>
        <p:blipFill>
          <a:blip r:embed="rId3">
            <a:alphaModFix/>
          </a:blip>
          <a:stretch>
            <a:fillRect/>
          </a:stretch>
        </p:blipFill>
        <p:spPr>
          <a:xfrm>
            <a:off x="152400" y="2492225"/>
            <a:ext cx="8839204" cy="205874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296"/>
          <p:cNvSpPr txBox="1"/>
          <p:nvPr>
            <p:ph type="title"/>
          </p:nvPr>
        </p:nvSpPr>
        <p:spPr>
          <a:xfrm>
            <a:off x="924900" y="494975"/>
            <a:ext cx="7038900" cy="9141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None/>
            </a:pPr>
            <a:r>
              <a:rPr lang="pt-BR"/>
              <a:t>Serviços antigos do Istio, hoje a maioria foi para o istiod, instalados na nova versão</a:t>
            </a:r>
            <a:endParaRPr sz="1100"/>
          </a:p>
        </p:txBody>
      </p:sp>
      <p:sp>
        <p:nvSpPr>
          <p:cNvPr id="1797" name="Google Shape;1797;p296"/>
          <p:cNvSpPr txBox="1"/>
          <p:nvPr/>
        </p:nvSpPr>
        <p:spPr>
          <a:xfrm>
            <a:off x="924900" y="1535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rPr>
              <a:t> kubectl get pods -n istio-system</a:t>
            </a:r>
            <a:endParaRPr>
              <a:solidFill>
                <a:schemeClr val="lt1"/>
              </a:solidFill>
            </a:endParaRPr>
          </a:p>
        </p:txBody>
      </p:sp>
      <p:pic>
        <p:nvPicPr>
          <p:cNvPr id="1798" name="Google Shape;1798;p296"/>
          <p:cNvPicPr preferRelativeResize="0"/>
          <p:nvPr/>
        </p:nvPicPr>
        <p:blipFill>
          <a:blip r:embed="rId3">
            <a:alphaModFix/>
          </a:blip>
          <a:stretch>
            <a:fillRect/>
          </a:stretch>
        </p:blipFill>
        <p:spPr>
          <a:xfrm>
            <a:off x="1409050" y="2061125"/>
            <a:ext cx="6839553" cy="2903501"/>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297"/>
          <p:cNvSpPr txBox="1"/>
          <p:nvPr>
            <p:ph type="title"/>
          </p:nvPr>
        </p:nvSpPr>
        <p:spPr>
          <a:xfrm>
            <a:off x="924900" y="494975"/>
            <a:ext cx="7038900" cy="9141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lang="pt-BR"/>
              <a:t>Serviços novos</a:t>
            </a:r>
            <a:endParaRPr sz="1100"/>
          </a:p>
        </p:txBody>
      </p:sp>
      <p:sp>
        <p:nvSpPr>
          <p:cNvPr id="1804" name="Google Shape;1804;p297"/>
          <p:cNvSpPr txBox="1"/>
          <p:nvPr/>
        </p:nvSpPr>
        <p:spPr>
          <a:xfrm>
            <a:off x="924900" y="1535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rPr>
              <a:t> kubectl get pods -n istio-system</a:t>
            </a:r>
            <a:endParaRPr>
              <a:solidFill>
                <a:schemeClr val="lt1"/>
              </a:solidFill>
            </a:endParaRPr>
          </a:p>
        </p:txBody>
      </p:sp>
      <p:pic>
        <p:nvPicPr>
          <p:cNvPr id="1805" name="Google Shape;1805;p297"/>
          <p:cNvPicPr preferRelativeResize="0"/>
          <p:nvPr/>
        </p:nvPicPr>
        <p:blipFill>
          <a:blip r:embed="rId3">
            <a:alphaModFix/>
          </a:blip>
          <a:stretch>
            <a:fillRect/>
          </a:stretch>
        </p:blipFill>
        <p:spPr>
          <a:xfrm>
            <a:off x="152400" y="2087600"/>
            <a:ext cx="8839198" cy="1403939"/>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pic>
        <p:nvPicPr>
          <p:cNvPr id="1810" name="Google Shape;1810;p298"/>
          <p:cNvPicPr preferRelativeResize="0"/>
          <p:nvPr/>
        </p:nvPicPr>
        <p:blipFill>
          <a:blip r:embed="rId3">
            <a:alphaModFix/>
          </a:blip>
          <a:stretch>
            <a:fillRect/>
          </a:stretch>
        </p:blipFill>
        <p:spPr>
          <a:xfrm>
            <a:off x="340025" y="665688"/>
            <a:ext cx="8463954" cy="3812125"/>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pic>
        <p:nvPicPr>
          <p:cNvPr id="1815" name="Google Shape;1815;p299"/>
          <p:cNvPicPr preferRelativeResize="0"/>
          <p:nvPr/>
        </p:nvPicPr>
        <p:blipFill>
          <a:blip r:embed="rId3">
            <a:alphaModFix/>
          </a:blip>
          <a:stretch>
            <a:fillRect/>
          </a:stretch>
        </p:blipFill>
        <p:spPr>
          <a:xfrm>
            <a:off x="628863" y="795775"/>
            <a:ext cx="7886280" cy="35519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pt-BR"/>
              <a:t>Criar internet gateway e attach VPC</a:t>
            </a:r>
            <a:endParaRPr/>
          </a:p>
        </p:txBody>
      </p:sp>
      <p:pic>
        <p:nvPicPr>
          <p:cNvPr id="226" name="Google Shape;226;p41"/>
          <p:cNvPicPr preferRelativeResize="0"/>
          <p:nvPr/>
        </p:nvPicPr>
        <p:blipFill>
          <a:blip r:embed="rId3">
            <a:alphaModFix/>
          </a:blip>
          <a:stretch>
            <a:fillRect/>
          </a:stretch>
        </p:blipFill>
        <p:spPr>
          <a:xfrm>
            <a:off x="152400" y="1460250"/>
            <a:ext cx="4096540" cy="3530850"/>
          </a:xfrm>
          <a:prstGeom prst="rect">
            <a:avLst/>
          </a:prstGeom>
          <a:noFill/>
          <a:ln>
            <a:noFill/>
          </a:ln>
        </p:spPr>
      </p:pic>
      <p:pic>
        <p:nvPicPr>
          <p:cNvPr id="227" name="Google Shape;227;p41"/>
          <p:cNvPicPr preferRelativeResize="0"/>
          <p:nvPr/>
        </p:nvPicPr>
        <p:blipFill>
          <a:blip r:embed="rId4">
            <a:alphaModFix/>
          </a:blip>
          <a:stretch>
            <a:fillRect/>
          </a:stretch>
        </p:blipFill>
        <p:spPr>
          <a:xfrm>
            <a:off x="4401340" y="1460250"/>
            <a:ext cx="4590259" cy="28218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52400" y="152400"/>
            <a:ext cx="8839202" cy="39811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2"/>
          <p:cNvSpPr txBox="1"/>
          <p:nvPr>
            <p:ph type="title"/>
          </p:nvPr>
        </p:nvSpPr>
        <p:spPr>
          <a:xfrm>
            <a:off x="1297500" y="4699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pt-BR"/>
              <a:t>Criar e associar Route Table</a:t>
            </a:r>
            <a:endParaRPr/>
          </a:p>
        </p:txBody>
      </p:sp>
      <p:pic>
        <p:nvPicPr>
          <p:cNvPr id="233" name="Google Shape;233;p42"/>
          <p:cNvPicPr preferRelativeResize="0"/>
          <p:nvPr/>
        </p:nvPicPr>
        <p:blipFill>
          <a:blip r:embed="rId3">
            <a:alphaModFix/>
          </a:blip>
          <a:stretch>
            <a:fillRect/>
          </a:stretch>
        </p:blipFill>
        <p:spPr>
          <a:xfrm>
            <a:off x="152400" y="1460250"/>
            <a:ext cx="4317000" cy="3530851"/>
          </a:xfrm>
          <a:prstGeom prst="rect">
            <a:avLst/>
          </a:prstGeom>
          <a:noFill/>
          <a:ln>
            <a:noFill/>
          </a:ln>
        </p:spPr>
      </p:pic>
      <p:pic>
        <p:nvPicPr>
          <p:cNvPr id="234" name="Google Shape;234;p42"/>
          <p:cNvPicPr preferRelativeResize="0"/>
          <p:nvPr/>
        </p:nvPicPr>
        <p:blipFill>
          <a:blip r:embed="rId4">
            <a:alphaModFix/>
          </a:blip>
          <a:stretch>
            <a:fillRect/>
          </a:stretch>
        </p:blipFill>
        <p:spPr>
          <a:xfrm>
            <a:off x="4057650" y="3020951"/>
            <a:ext cx="4992026" cy="1893949"/>
          </a:xfrm>
          <a:prstGeom prst="rect">
            <a:avLst/>
          </a:prstGeom>
          <a:noFill/>
          <a:ln>
            <a:noFill/>
          </a:ln>
        </p:spPr>
      </p:pic>
      <p:sp>
        <p:nvSpPr>
          <p:cNvPr id="235" name="Google Shape;235;p42"/>
          <p:cNvSpPr txBox="1"/>
          <p:nvPr>
            <p:ph idx="1" type="body"/>
          </p:nvPr>
        </p:nvSpPr>
        <p:spPr>
          <a:xfrm>
            <a:off x="4639900" y="1993325"/>
            <a:ext cx="4120800" cy="82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t-BR" sz="1050">
                <a:latin typeface="Arial"/>
                <a:ea typeface="Arial"/>
                <a:cs typeface="Arial"/>
                <a:sym typeface="Arial"/>
              </a:rPr>
              <a:t>Editar "routes" do route table criado e adicionar o internet</a:t>
            </a:r>
            <a:br>
              <a:rPr b="1" lang="pt-BR" sz="1050">
                <a:latin typeface="Arial"/>
                <a:ea typeface="Arial"/>
                <a:cs typeface="Arial"/>
                <a:sym typeface="Arial"/>
              </a:rPr>
            </a:br>
            <a:r>
              <a:rPr b="1" lang="pt-BR" sz="1050">
                <a:latin typeface="Arial"/>
                <a:ea typeface="Arial"/>
                <a:cs typeface="Arial"/>
                <a:sym typeface="Arial"/>
              </a:rPr>
              <a:t>gateway criado</a:t>
            </a:r>
            <a:endParaRPr b="1" i="1" sz="105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pt-BR"/>
              <a:t>Associar subnets</a:t>
            </a:r>
            <a:endParaRPr/>
          </a:p>
        </p:txBody>
      </p:sp>
      <p:pic>
        <p:nvPicPr>
          <p:cNvPr id="241" name="Google Shape;241;p43"/>
          <p:cNvPicPr preferRelativeResize="0"/>
          <p:nvPr/>
        </p:nvPicPr>
        <p:blipFill>
          <a:blip r:embed="rId3">
            <a:alphaModFix/>
          </a:blip>
          <a:stretch>
            <a:fillRect/>
          </a:stretch>
        </p:blipFill>
        <p:spPr>
          <a:xfrm>
            <a:off x="152400" y="1460250"/>
            <a:ext cx="4162194" cy="3530850"/>
          </a:xfrm>
          <a:prstGeom prst="rect">
            <a:avLst/>
          </a:prstGeom>
          <a:noFill/>
          <a:ln>
            <a:noFill/>
          </a:ln>
        </p:spPr>
      </p:pic>
      <p:pic>
        <p:nvPicPr>
          <p:cNvPr id="242" name="Google Shape;242;p43"/>
          <p:cNvPicPr preferRelativeResize="0"/>
          <p:nvPr/>
        </p:nvPicPr>
        <p:blipFill>
          <a:blip r:embed="rId4">
            <a:alphaModFix/>
          </a:blip>
          <a:stretch>
            <a:fillRect/>
          </a:stretch>
        </p:blipFill>
        <p:spPr>
          <a:xfrm>
            <a:off x="4466994" y="1460250"/>
            <a:ext cx="4362056" cy="3530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4"/>
          <p:cNvSpPr txBox="1"/>
          <p:nvPr>
            <p:ph type="title"/>
          </p:nvPr>
        </p:nvSpPr>
        <p:spPr>
          <a:xfrm>
            <a:off x="1297500" y="241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pt-BR"/>
              <a:t>Criar mesmos passos do route table para o private, porém sem associar o internet gateway</a:t>
            </a:r>
            <a:endParaRPr/>
          </a:p>
        </p:txBody>
      </p:sp>
      <p:pic>
        <p:nvPicPr>
          <p:cNvPr id="248" name="Google Shape;248;p44"/>
          <p:cNvPicPr preferRelativeResize="0"/>
          <p:nvPr/>
        </p:nvPicPr>
        <p:blipFill>
          <a:blip r:embed="rId3">
            <a:alphaModFix/>
          </a:blip>
          <a:stretch>
            <a:fillRect/>
          </a:stretch>
        </p:blipFill>
        <p:spPr>
          <a:xfrm>
            <a:off x="4466994" y="1460250"/>
            <a:ext cx="4214522" cy="3530852"/>
          </a:xfrm>
          <a:prstGeom prst="rect">
            <a:avLst/>
          </a:prstGeom>
          <a:noFill/>
          <a:ln>
            <a:noFill/>
          </a:ln>
        </p:spPr>
      </p:pic>
      <p:pic>
        <p:nvPicPr>
          <p:cNvPr id="249" name="Google Shape;249;p44"/>
          <p:cNvPicPr preferRelativeResize="0"/>
          <p:nvPr/>
        </p:nvPicPr>
        <p:blipFill>
          <a:blip r:embed="rId4">
            <a:alphaModFix/>
          </a:blip>
          <a:stretch>
            <a:fillRect/>
          </a:stretch>
        </p:blipFill>
        <p:spPr>
          <a:xfrm>
            <a:off x="438150" y="1460250"/>
            <a:ext cx="3661452" cy="35308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type="title"/>
          </p:nvPr>
        </p:nvSpPr>
        <p:spPr>
          <a:xfrm>
            <a:off x="1297500" y="4699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pt-BR"/>
              <a:t>Criar e associar Route Table</a:t>
            </a:r>
            <a:endParaRPr/>
          </a:p>
        </p:txBody>
      </p:sp>
      <p:pic>
        <p:nvPicPr>
          <p:cNvPr id="255" name="Google Shape;255;p45"/>
          <p:cNvPicPr preferRelativeResize="0"/>
          <p:nvPr/>
        </p:nvPicPr>
        <p:blipFill>
          <a:blip r:embed="rId3">
            <a:alphaModFix/>
          </a:blip>
          <a:stretch>
            <a:fillRect/>
          </a:stretch>
        </p:blipFill>
        <p:spPr>
          <a:xfrm>
            <a:off x="152400" y="1460250"/>
            <a:ext cx="4317000" cy="3530851"/>
          </a:xfrm>
          <a:prstGeom prst="rect">
            <a:avLst/>
          </a:prstGeom>
          <a:noFill/>
          <a:ln>
            <a:noFill/>
          </a:ln>
        </p:spPr>
      </p:pic>
      <p:pic>
        <p:nvPicPr>
          <p:cNvPr id="256" name="Google Shape;256;p45"/>
          <p:cNvPicPr preferRelativeResize="0"/>
          <p:nvPr/>
        </p:nvPicPr>
        <p:blipFill>
          <a:blip r:embed="rId4">
            <a:alphaModFix/>
          </a:blip>
          <a:stretch>
            <a:fillRect/>
          </a:stretch>
        </p:blipFill>
        <p:spPr>
          <a:xfrm>
            <a:off x="4057650" y="3020951"/>
            <a:ext cx="4992026" cy="1893949"/>
          </a:xfrm>
          <a:prstGeom prst="rect">
            <a:avLst/>
          </a:prstGeom>
          <a:noFill/>
          <a:ln>
            <a:noFill/>
          </a:ln>
        </p:spPr>
      </p:pic>
      <p:sp>
        <p:nvSpPr>
          <p:cNvPr id="257" name="Google Shape;257;p45"/>
          <p:cNvSpPr txBox="1"/>
          <p:nvPr>
            <p:ph idx="1" type="body"/>
          </p:nvPr>
        </p:nvSpPr>
        <p:spPr>
          <a:xfrm>
            <a:off x="4639900" y="1993325"/>
            <a:ext cx="4120800" cy="82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t-BR" sz="1050">
                <a:latin typeface="Arial"/>
                <a:ea typeface="Arial"/>
                <a:cs typeface="Arial"/>
                <a:sym typeface="Arial"/>
              </a:rPr>
              <a:t>Editar "routes" do route table criado e adicionar o internet</a:t>
            </a:r>
            <a:br>
              <a:rPr b="1" lang="pt-BR" sz="1050">
                <a:latin typeface="Arial"/>
                <a:ea typeface="Arial"/>
                <a:cs typeface="Arial"/>
                <a:sym typeface="Arial"/>
              </a:rPr>
            </a:br>
            <a:r>
              <a:rPr b="1" lang="pt-BR" sz="1050">
                <a:latin typeface="Arial"/>
                <a:ea typeface="Arial"/>
                <a:cs typeface="Arial"/>
                <a:sym typeface="Arial"/>
              </a:rPr>
              <a:t>gateway criado</a:t>
            </a:r>
            <a:endParaRPr b="1" i="1" sz="1050">
              <a:latin typeface="Arial"/>
              <a:ea typeface="Arial"/>
              <a:cs typeface="Arial"/>
              <a:sym typeface="Arial"/>
            </a:endParaRPr>
          </a:p>
        </p:txBody>
      </p:sp>
      <p:pic>
        <p:nvPicPr>
          <p:cNvPr id="258" name="Google Shape;258;p45"/>
          <p:cNvPicPr preferRelativeResize="0"/>
          <p:nvPr/>
        </p:nvPicPr>
        <p:blipFill>
          <a:blip r:embed="rId5">
            <a:alphaModFix/>
          </a:blip>
          <a:stretch>
            <a:fillRect/>
          </a:stretch>
        </p:blipFill>
        <p:spPr>
          <a:xfrm>
            <a:off x="0" y="35719"/>
            <a:ext cx="9144003" cy="50720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ph type="title"/>
          </p:nvPr>
        </p:nvSpPr>
        <p:spPr>
          <a:xfrm>
            <a:off x="1297500" y="241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pt-BR"/>
              <a:t>Criar mesmos passos do route table para o private, porém sem associar o internet gateway</a:t>
            </a:r>
            <a:endParaRPr/>
          </a:p>
        </p:txBody>
      </p:sp>
      <p:pic>
        <p:nvPicPr>
          <p:cNvPr id="264" name="Google Shape;264;p46"/>
          <p:cNvPicPr preferRelativeResize="0"/>
          <p:nvPr/>
        </p:nvPicPr>
        <p:blipFill>
          <a:blip r:embed="rId3">
            <a:alphaModFix/>
          </a:blip>
          <a:stretch>
            <a:fillRect/>
          </a:stretch>
        </p:blipFill>
        <p:spPr>
          <a:xfrm>
            <a:off x="4466994" y="1460250"/>
            <a:ext cx="4214522" cy="3530852"/>
          </a:xfrm>
          <a:prstGeom prst="rect">
            <a:avLst/>
          </a:prstGeom>
          <a:noFill/>
          <a:ln>
            <a:noFill/>
          </a:ln>
        </p:spPr>
      </p:pic>
      <p:pic>
        <p:nvPicPr>
          <p:cNvPr id="265" name="Google Shape;265;p46"/>
          <p:cNvPicPr preferRelativeResize="0"/>
          <p:nvPr/>
        </p:nvPicPr>
        <p:blipFill>
          <a:blip r:embed="rId4">
            <a:alphaModFix/>
          </a:blip>
          <a:stretch>
            <a:fillRect/>
          </a:stretch>
        </p:blipFill>
        <p:spPr>
          <a:xfrm>
            <a:off x="438150" y="1460250"/>
            <a:ext cx="3661452" cy="353085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1297500" y="241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pt-BR"/>
              <a:t>Verificar ACL se está com todo tráfego</a:t>
            </a:r>
            <a:endParaRPr/>
          </a:p>
        </p:txBody>
      </p:sp>
      <p:pic>
        <p:nvPicPr>
          <p:cNvPr id="271" name="Google Shape;271;p47"/>
          <p:cNvPicPr preferRelativeResize="0"/>
          <p:nvPr/>
        </p:nvPicPr>
        <p:blipFill>
          <a:blip r:embed="rId3">
            <a:alphaModFix/>
          </a:blip>
          <a:stretch>
            <a:fillRect/>
          </a:stretch>
        </p:blipFill>
        <p:spPr>
          <a:xfrm>
            <a:off x="1459925" y="1273200"/>
            <a:ext cx="6296571" cy="36832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1297500" y="241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Criar EC2 apontando para sua VPC</a:t>
            </a:r>
            <a:endParaRPr/>
          </a:p>
          <a:p>
            <a:pPr indent="0" lvl="0" marL="0" rtl="0" algn="ctr">
              <a:spcBef>
                <a:spcPts val="0"/>
              </a:spcBef>
              <a:spcAft>
                <a:spcPts val="0"/>
              </a:spcAft>
              <a:buNone/>
            </a:pPr>
            <a:r>
              <a:rPr lang="pt-BR"/>
              <a:t>Marcar para gerar o IP automático</a:t>
            </a:r>
            <a:endParaRPr/>
          </a:p>
        </p:txBody>
      </p:sp>
      <p:pic>
        <p:nvPicPr>
          <p:cNvPr id="277" name="Google Shape;277;p48"/>
          <p:cNvPicPr preferRelativeResize="0"/>
          <p:nvPr/>
        </p:nvPicPr>
        <p:blipFill>
          <a:blip r:embed="rId3">
            <a:alphaModFix/>
          </a:blip>
          <a:stretch>
            <a:fillRect/>
          </a:stretch>
        </p:blipFill>
        <p:spPr>
          <a:xfrm>
            <a:off x="2516325" y="1221250"/>
            <a:ext cx="4826168" cy="36832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1297500" y="241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Adicionar security group com acesso ssh anywhere</a:t>
            </a:r>
            <a:endParaRPr/>
          </a:p>
        </p:txBody>
      </p:sp>
      <p:pic>
        <p:nvPicPr>
          <p:cNvPr id="283" name="Google Shape;283;p49"/>
          <p:cNvPicPr preferRelativeResize="0"/>
          <p:nvPr/>
        </p:nvPicPr>
        <p:blipFill>
          <a:blip r:embed="rId3">
            <a:alphaModFix/>
          </a:blip>
          <a:stretch>
            <a:fillRect/>
          </a:stretch>
        </p:blipFill>
        <p:spPr>
          <a:xfrm>
            <a:off x="446800" y="1155450"/>
            <a:ext cx="8513879" cy="3683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type="title"/>
          </p:nvPr>
        </p:nvSpPr>
        <p:spPr>
          <a:xfrm>
            <a:off x="1297500" y="2413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Vincular com sua chave pública ssh</a:t>
            </a:r>
            <a:endParaRPr/>
          </a:p>
        </p:txBody>
      </p:sp>
      <p:pic>
        <p:nvPicPr>
          <p:cNvPr id="289" name="Google Shape;289;p50"/>
          <p:cNvPicPr preferRelativeResize="0"/>
          <p:nvPr/>
        </p:nvPicPr>
        <p:blipFill>
          <a:blip r:embed="rId3">
            <a:alphaModFix/>
          </a:blip>
          <a:stretch>
            <a:fillRect/>
          </a:stretch>
        </p:blipFill>
        <p:spPr>
          <a:xfrm>
            <a:off x="2218788" y="1004800"/>
            <a:ext cx="5196334" cy="36832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1297500" y="2413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Com a máquina criada, acessar via ssh</a:t>
            </a:r>
            <a:endParaRPr/>
          </a:p>
        </p:txBody>
      </p:sp>
      <p:pic>
        <p:nvPicPr>
          <p:cNvPr id="295" name="Google Shape;295;p51"/>
          <p:cNvPicPr preferRelativeResize="0"/>
          <p:nvPr/>
        </p:nvPicPr>
        <p:blipFill>
          <a:blip r:embed="rId3">
            <a:alphaModFix/>
          </a:blip>
          <a:stretch>
            <a:fillRect/>
          </a:stretch>
        </p:blipFill>
        <p:spPr>
          <a:xfrm>
            <a:off x="152400" y="1307850"/>
            <a:ext cx="5238400" cy="3683250"/>
          </a:xfrm>
          <a:prstGeom prst="rect">
            <a:avLst/>
          </a:prstGeom>
          <a:noFill/>
          <a:ln>
            <a:noFill/>
          </a:ln>
        </p:spPr>
      </p:pic>
      <p:pic>
        <p:nvPicPr>
          <p:cNvPr id="296" name="Google Shape;296;p51"/>
          <p:cNvPicPr preferRelativeResize="0"/>
          <p:nvPr/>
        </p:nvPicPr>
        <p:blipFill>
          <a:blip r:embed="rId4">
            <a:alphaModFix/>
          </a:blip>
          <a:stretch>
            <a:fillRect/>
          </a:stretch>
        </p:blipFill>
        <p:spPr>
          <a:xfrm>
            <a:off x="5543200" y="1307850"/>
            <a:ext cx="3448400" cy="26585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152400" y="152400"/>
            <a:ext cx="8839202" cy="39811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1297500" y="2413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Criar imagem da máquina</a:t>
            </a:r>
            <a:endParaRPr/>
          </a:p>
        </p:txBody>
      </p:sp>
      <p:pic>
        <p:nvPicPr>
          <p:cNvPr id="302" name="Google Shape;302;p52"/>
          <p:cNvPicPr preferRelativeResize="0"/>
          <p:nvPr/>
        </p:nvPicPr>
        <p:blipFill>
          <a:blip r:embed="rId3">
            <a:alphaModFix/>
          </a:blip>
          <a:stretch>
            <a:fillRect/>
          </a:stretch>
        </p:blipFill>
        <p:spPr>
          <a:xfrm>
            <a:off x="1943650" y="1098325"/>
            <a:ext cx="5746594" cy="3683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3"/>
          <p:cNvPicPr preferRelativeResize="0"/>
          <p:nvPr/>
        </p:nvPicPr>
        <p:blipFill>
          <a:blip r:embed="rId3">
            <a:alphaModFix/>
          </a:blip>
          <a:stretch>
            <a:fillRect/>
          </a:stretch>
        </p:blipFill>
        <p:spPr>
          <a:xfrm>
            <a:off x="623975" y="793575"/>
            <a:ext cx="7896047" cy="3556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4"/>
          <p:cNvPicPr preferRelativeResize="0"/>
          <p:nvPr/>
        </p:nvPicPr>
        <p:blipFill>
          <a:blip r:embed="rId3">
            <a:alphaModFix/>
          </a:blip>
          <a:stretch>
            <a:fillRect/>
          </a:stretch>
        </p:blipFill>
        <p:spPr>
          <a:xfrm>
            <a:off x="688225" y="822514"/>
            <a:ext cx="7767527" cy="34984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Security Group</a:t>
            </a:r>
            <a:endParaRPr/>
          </a:p>
        </p:txBody>
      </p:sp>
      <p:sp>
        <p:nvSpPr>
          <p:cNvPr id="318" name="Google Shape;318;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500">
                <a:latin typeface="Arial"/>
                <a:ea typeface="Arial"/>
                <a:cs typeface="Arial"/>
                <a:sym typeface="Arial"/>
              </a:rPr>
              <a:t>Um grupo de segurança atua como um firewall virtual para sua instância para controlar o tráfego de entrada e saída. Ao iniciar uma instância em um VPC, você pode atribuir até cinco grupos de segurança à instância. Os grupos de segurança atuam no nível da instância, não no nível da sub-rede. Portanto, cada instância em uma sub-rede em seu VPC pode ser atribuída a um conjunto diferente de grupos de segurança.</a:t>
            </a:r>
            <a:endParaRPr i="1" sz="15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ACL</a:t>
            </a:r>
            <a:endParaRPr/>
          </a:p>
        </p:txBody>
      </p:sp>
      <p:sp>
        <p:nvSpPr>
          <p:cNvPr id="324" name="Google Shape;32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200">
                <a:latin typeface="Roboto"/>
                <a:ea typeface="Roboto"/>
                <a:cs typeface="Roboto"/>
                <a:sym typeface="Roboto"/>
              </a:rPr>
              <a:t>Uma </a:t>
            </a:r>
            <a:r>
              <a:rPr i="1" lang="pt-BR" sz="1200">
                <a:latin typeface="Roboto"/>
                <a:ea typeface="Roboto"/>
                <a:cs typeface="Roboto"/>
                <a:sym typeface="Roboto"/>
              </a:rPr>
              <a:t>lista de controle de acesso (ACL) à rede</a:t>
            </a:r>
            <a:r>
              <a:rPr lang="pt-BR" sz="1200">
                <a:latin typeface="Roboto"/>
                <a:ea typeface="Roboto"/>
                <a:cs typeface="Roboto"/>
                <a:sym typeface="Roboto"/>
              </a:rPr>
              <a:t> é uma camada de segurança opcional para sua VPC que funciona como firewall para controlar o tráfego de entrada e saída de uma ou mais sub-redes. Você pode configurar Network ACLs com regras semelhantes às dos grupos de segurança a fim de adicionar uma camada extra de segurança à sua VPC. Para obter mais informações sobre as diferenças entre security groups e Network ACLs</a:t>
            </a:r>
            <a:endParaRPr i="1" sz="15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EC2</a:t>
            </a:r>
            <a:endParaRPr/>
          </a:p>
        </p:txBody>
      </p:sp>
      <p:sp>
        <p:nvSpPr>
          <p:cNvPr id="330" name="Google Shape;330;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500"/>
              </a:spcBef>
              <a:spcAft>
                <a:spcPts val="0"/>
              </a:spcAft>
              <a:buNone/>
            </a:pPr>
            <a:r>
              <a:rPr b="1" lang="pt-BR" sz="1050">
                <a:latin typeface="Arial"/>
                <a:ea typeface="Arial"/>
                <a:cs typeface="Arial"/>
                <a:sym typeface="Arial"/>
              </a:rPr>
              <a:t>Amazon Elastic Compute Cloud</a:t>
            </a:r>
            <a:r>
              <a:rPr lang="pt-BR" sz="1050">
                <a:latin typeface="Arial"/>
                <a:ea typeface="Arial"/>
                <a:cs typeface="Arial"/>
                <a:sym typeface="Arial"/>
              </a:rPr>
              <a:t> (</a:t>
            </a:r>
            <a:r>
              <a:rPr b="1" lang="pt-BR" sz="1050">
                <a:latin typeface="Arial"/>
                <a:ea typeface="Arial"/>
                <a:cs typeface="Arial"/>
                <a:sym typeface="Arial"/>
              </a:rPr>
              <a:t>EC2</a:t>
            </a:r>
            <a:r>
              <a:rPr lang="pt-BR" sz="1050">
                <a:latin typeface="Arial"/>
                <a:ea typeface="Arial"/>
                <a:cs typeface="Arial"/>
                <a:sym typeface="Arial"/>
              </a:rPr>
              <a:t>) é uma parte central da plataforma de </a:t>
            </a:r>
            <a:r>
              <a:rPr lang="pt-BR" sz="1050">
                <a:uFill>
                  <a:noFill/>
                </a:uFill>
                <a:latin typeface="Arial"/>
                <a:ea typeface="Arial"/>
                <a:cs typeface="Arial"/>
                <a:sym typeface="Arial"/>
                <a:hlinkClick r:id="rId3"/>
              </a:rPr>
              <a:t>cloud computing</a:t>
            </a:r>
            <a:r>
              <a:rPr lang="pt-BR" sz="1050">
                <a:latin typeface="Arial"/>
                <a:ea typeface="Arial"/>
                <a:cs typeface="Arial"/>
                <a:sym typeface="Arial"/>
              </a:rPr>
              <a:t> da </a:t>
            </a:r>
            <a:r>
              <a:rPr lang="pt-BR" sz="1050">
                <a:uFill>
                  <a:noFill/>
                </a:uFill>
                <a:latin typeface="Arial"/>
                <a:ea typeface="Arial"/>
                <a:cs typeface="Arial"/>
                <a:sym typeface="Arial"/>
                <a:hlinkClick r:id="rId4"/>
              </a:rPr>
              <a:t>Amazon.com</a:t>
            </a:r>
            <a:r>
              <a:rPr lang="pt-BR" sz="1050">
                <a:latin typeface="Arial"/>
                <a:ea typeface="Arial"/>
                <a:cs typeface="Arial"/>
                <a:sym typeface="Arial"/>
              </a:rPr>
              <a:t>, </a:t>
            </a:r>
            <a:r>
              <a:rPr lang="pt-BR" sz="1050">
                <a:uFill>
                  <a:noFill/>
                </a:uFill>
                <a:latin typeface="Arial"/>
                <a:ea typeface="Arial"/>
                <a:cs typeface="Arial"/>
                <a:sym typeface="Arial"/>
                <a:hlinkClick r:id="rId5"/>
              </a:rPr>
              <a:t>Amazon Web Services</a:t>
            </a:r>
            <a:r>
              <a:rPr lang="pt-BR" sz="1050">
                <a:latin typeface="Arial"/>
                <a:ea typeface="Arial"/>
                <a:cs typeface="Arial"/>
                <a:sym typeface="Arial"/>
              </a:rPr>
              <a:t> (AWS). O EC2 permite que os usuários aluguem computadores virtuais nos quais rodam suas próprias </a:t>
            </a:r>
            <a:r>
              <a:rPr lang="pt-BR" sz="1050">
                <a:uFill>
                  <a:noFill/>
                </a:uFill>
                <a:latin typeface="Arial"/>
                <a:ea typeface="Arial"/>
                <a:cs typeface="Arial"/>
                <a:sym typeface="Arial"/>
                <a:hlinkClick r:id="rId6"/>
              </a:rPr>
              <a:t>aplicações</a:t>
            </a:r>
            <a:r>
              <a:rPr lang="pt-BR" sz="1050">
                <a:latin typeface="Arial"/>
                <a:ea typeface="Arial"/>
                <a:cs typeface="Arial"/>
                <a:sym typeface="Arial"/>
              </a:rPr>
              <a:t>. O EC2 permite a implantação de aplicações escaláveis ao prover um </a:t>
            </a:r>
            <a:r>
              <a:rPr lang="pt-BR" sz="1050">
                <a:uFill>
                  <a:noFill/>
                </a:uFill>
                <a:latin typeface="Arial"/>
                <a:ea typeface="Arial"/>
                <a:cs typeface="Arial"/>
                <a:sym typeface="Arial"/>
                <a:hlinkClick r:id="rId7"/>
              </a:rPr>
              <a:t>Web service</a:t>
            </a:r>
            <a:r>
              <a:rPr lang="pt-BR" sz="1050">
                <a:latin typeface="Arial"/>
                <a:ea typeface="Arial"/>
                <a:cs typeface="Arial"/>
                <a:sym typeface="Arial"/>
              </a:rPr>
              <a:t> através do qual um usuário pode iniciar uma </a:t>
            </a:r>
            <a:r>
              <a:rPr lang="pt-BR" sz="1050">
                <a:uFill>
                  <a:noFill/>
                </a:uFill>
                <a:latin typeface="Arial"/>
                <a:ea typeface="Arial"/>
                <a:cs typeface="Arial"/>
                <a:sym typeface="Arial"/>
                <a:hlinkClick r:id="rId8"/>
              </a:rPr>
              <a:t>Amazon Machine Image</a:t>
            </a:r>
            <a:r>
              <a:rPr lang="pt-BR" sz="1050">
                <a:latin typeface="Arial"/>
                <a:ea typeface="Arial"/>
                <a:cs typeface="Arial"/>
                <a:sym typeface="Arial"/>
              </a:rPr>
              <a:t> para criar uma </a:t>
            </a:r>
            <a:r>
              <a:rPr lang="pt-BR" sz="1050">
                <a:uFill>
                  <a:noFill/>
                </a:uFill>
                <a:latin typeface="Arial"/>
                <a:ea typeface="Arial"/>
                <a:cs typeface="Arial"/>
                <a:sym typeface="Arial"/>
                <a:hlinkClick r:id="rId9"/>
              </a:rPr>
              <a:t>máquina virtual</a:t>
            </a:r>
            <a:r>
              <a:rPr lang="pt-BR" sz="1050">
                <a:latin typeface="Arial"/>
                <a:ea typeface="Arial"/>
                <a:cs typeface="Arial"/>
                <a:sym typeface="Arial"/>
              </a:rPr>
              <a:t>, que a Amazon chama uma "instância", contendo qualquer software desejado. Um usuário pode criar, lançar e terminar instâncias do servidor, conforme necessário, pagando por hora pelos servidores ativos, daí o termo "elástico". O EC2 oferece aos usuários o controle sobre a localização geográfica da instâncias o que permite a otimização de latência e altos níveis de redundância.</a:t>
            </a:r>
            <a:r>
              <a:rPr baseline="30000" lang="pt-BR" sz="1400">
                <a:uFill>
                  <a:noFill/>
                </a:uFill>
                <a:latin typeface="Arial"/>
                <a:ea typeface="Arial"/>
                <a:cs typeface="Arial"/>
                <a:sym typeface="Arial"/>
                <a:hlinkClick r:id="rId10"/>
              </a:rPr>
              <a:t>[1]</a:t>
            </a:r>
            <a:endParaRPr baseline="30000" sz="1400">
              <a:latin typeface="Arial"/>
              <a:ea typeface="Arial"/>
              <a:cs typeface="Arial"/>
              <a:sym typeface="Arial"/>
            </a:endParaRPr>
          </a:p>
          <a:p>
            <a:pPr indent="0" lvl="0" marL="0" rtl="0" algn="l">
              <a:spcBef>
                <a:spcPts val="500"/>
              </a:spcBef>
              <a:spcAft>
                <a:spcPts val="0"/>
              </a:spcAft>
              <a:buNone/>
            </a:pPr>
            <a:r>
              <a:rPr lang="pt-BR" sz="1050">
                <a:latin typeface="Arial"/>
                <a:ea typeface="Arial"/>
                <a:cs typeface="Arial"/>
                <a:sym typeface="Arial"/>
              </a:rPr>
              <a:t>Em Novembro de 2010, Amazon fez a transição do seu próprio site de varejo para o EC2 e AWS.</a:t>
            </a:r>
            <a:endParaRPr sz="1050">
              <a:latin typeface="Arial"/>
              <a:ea typeface="Arial"/>
              <a:cs typeface="Arial"/>
              <a:sym typeface="Arial"/>
            </a:endParaRPr>
          </a:p>
          <a:p>
            <a:pPr indent="0" lvl="0" marL="0" rtl="0" algn="l">
              <a:spcBef>
                <a:spcPts val="500"/>
              </a:spcBef>
              <a:spcAft>
                <a:spcPts val="1200"/>
              </a:spcAft>
              <a:buNone/>
            </a:pPr>
            <a:r>
              <a:t/>
            </a:r>
            <a:endParaRPr b="1" i="1" sz="105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NAT Gateway</a:t>
            </a:r>
            <a:endParaRPr/>
          </a:p>
        </p:txBody>
      </p:sp>
      <p:sp>
        <p:nvSpPr>
          <p:cNvPr id="336" name="Google Shape;336;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050">
                <a:latin typeface="Arial"/>
                <a:ea typeface="Arial"/>
                <a:cs typeface="Arial"/>
                <a:sym typeface="Arial"/>
              </a:rPr>
              <a:t>Em </a:t>
            </a:r>
            <a:r>
              <a:rPr lang="pt-BR" sz="1050">
                <a:uFill>
                  <a:noFill/>
                </a:uFill>
                <a:latin typeface="Arial"/>
                <a:ea typeface="Arial"/>
                <a:cs typeface="Arial"/>
                <a:sym typeface="Arial"/>
                <a:hlinkClick r:id="rId3"/>
              </a:rPr>
              <a:t>redes de computadores</a:t>
            </a:r>
            <a:r>
              <a:rPr lang="pt-BR" sz="1050">
                <a:latin typeface="Arial"/>
                <a:ea typeface="Arial"/>
                <a:cs typeface="Arial"/>
                <a:sym typeface="Arial"/>
              </a:rPr>
              <a:t>, </a:t>
            </a:r>
            <a:r>
              <a:rPr b="1" lang="pt-BR" sz="1050">
                <a:latin typeface="Arial"/>
                <a:ea typeface="Arial"/>
                <a:cs typeface="Arial"/>
                <a:sym typeface="Arial"/>
              </a:rPr>
              <a:t>Network Address Translation</a:t>
            </a:r>
            <a:r>
              <a:rPr lang="pt-BR" sz="1050">
                <a:latin typeface="Arial"/>
                <a:ea typeface="Arial"/>
                <a:cs typeface="Arial"/>
                <a:sym typeface="Arial"/>
              </a:rPr>
              <a:t> (</a:t>
            </a:r>
            <a:r>
              <a:rPr b="1" lang="pt-BR" sz="1050">
                <a:latin typeface="Arial"/>
                <a:ea typeface="Arial"/>
                <a:cs typeface="Arial"/>
                <a:sym typeface="Arial"/>
              </a:rPr>
              <a:t>NAT</a:t>
            </a:r>
            <a:r>
              <a:rPr lang="pt-BR" sz="1050">
                <a:latin typeface="Arial"/>
                <a:ea typeface="Arial"/>
                <a:cs typeface="Arial"/>
                <a:sym typeface="Arial"/>
              </a:rPr>
              <a:t>), também conhecido como </a:t>
            </a:r>
            <a:r>
              <a:rPr i="1" lang="pt-BR" sz="1050">
                <a:latin typeface="Arial"/>
                <a:ea typeface="Arial"/>
                <a:cs typeface="Arial"/>
                <a:sym typeface="Arial"/>
              </a:rPr>
              <a:t>masquerading</a:t>
            </a:r>
            <a:r>
              <a:rPr lang="pt-BR" sz="1050">
                <a:latin typeface="Arial"/>
                <a:ea typeface="Arial"/>
                <a:cs typeface="Arial"/>
                <a:sym typeface="Arial"/>
              </a:rPr>
              <a:t>, é uma técnica que consiste em reescrever, utilizando-se de uma </a:t>
            </a:r>
            <a:r>
              <a:rPr lang="pt-BR" sz="1050">
                <a:uFill>
                  <a:noFill/>
                </a:uFill>
                <a:latin typeface="Arial"/>
                <a:ea typeface="Arial"/>
                <a:cs typeface="Arial"/>
                <a:sym typeface="Arial"/>
                <a:hlinkClick r:id="rId4"/>
              </a:rPr>
              <a:t>tabela </a:t>
            </a:r>
            <a:r>
              <a:rPr i="1" lang="pt-BR" sz="1050">
                <a:uFill>
                  <a:noFill/>
                </a:uFill>
                <a:latin typeface="Arial"/>
                <a:ea typeface="Arial"/>
                <a:cs typeface="Arial"/>
                <a:sym typeface="Arial"/>
                <a:hlinkClick r:id="rId5"/>
              </a:rPr>
              <a:t>hash</a:t>
            </a:r>
            <a:r>
              <a:rPr i="1" lang="pt-BR" sz="1050">
                <a:latin typeface="Arial"/>
                <a:ea typeface="Arial"/>
                <a:cs typeface="Arial"/>
                <a:sym typeface="Arial"/>
              </a:rPr>
              <a:t>,</a:t>
            </a:r>
            <a:r>
              <a:rPr lang="pt-BR" sz="1050">
                <a:latin typeface="Arial"/>
                <a:ea typeface="Arial"/>
                <a:cs typeface="Arial"/>
                <a:sym typeface="Arial"/>
              </a:rPr>
              <a:t> os </a:t>
            </a:r>
            <a:r>
              <a:rPr lang="pt-BR" sz="1050">
                <a:uFill>
                  <a:noFill/>
                </a:uFill>
                <a:latin typeface="Arial"/>
                <a:ea typeface="Arial"/>
                <a:cs typeface="Arial"/>
                <a:sym typeface="Arial"/>
                <a:hlinkClick r:id="rId6"/>
              </a:rPr>
              <a:t>endereços IP</a:t>
            </a:r>
            <a:r>
              <a:rPr lang="pt-BR" sz="1050">
                <a:latin typeface="Arial"/>
                <a:ea typeface="Arial"/>
                <a:cs typeface="Arial"/>
                <a:sym typeface="Arial"/>
              </a:rPr>
              <a:t> de origem de um pacote que passam por um </a:t>
            </a:r>
            <a:r>
              <a:rPr i="1" lang="pt-BR" sz="1050">
                <a:uFill>
                  <a:noFill/>
                </a:uFill>
                <a:latin typeface="Arial"/>
                <a:ea typeface="Arial"/>
                <a:cs typeface="Arial"/>
                <a:sym typeface="Arial"/>
                <a:hlinkClick r:id="rId7"/>
              </a:rPr>
              <a:t>router</a:t>
            </a:r>
            <a:r>
              <a:rPr lang="pt-BR" sz="1050">
                <a:latin typeface="Arial"/>
                <a:ea typeface="Arial"/>
                <a:cs typeface="Arial"/>
                <a:sym typeface="Arial"/>
              </a:rPr>
              <a:t> ou </a:t>
            </a:r>
            <a:r>
              <a:rPr i="1" lang="pt-BR" sz="1050">
                <a:uFill>
                  <a:noFill/>
                </a:uFill>
                <a:latin typeface="Arial"/>
                <a:ea typeface="Arial"/>
                <a:cs typeface="Arial"/>
                <a:sym typeface="Arial"/>
                <a:hlinkClick r:id="rId8"/>
              </a:rPr>
              <a:t>firewall</a:t>
            </a:r>
            <a:r>
              <a:rPr lang="pt-BR" sz="1050">
                <a:latin typeface="Arial"/>
                <a:ea typeface="Arial"/>
                <a:cs typeface="Arial"/>
                <a:sym typeface="Arial"/>
              </a:rPr>
              <a:t> de maneira que um </a:t>
            </a:r>
            <a:r>
              <a:rPr lang="pt-BR" sz="1050">
                <a:uFill>
                  <a:noFill/>
                </a:uFill>
                <a:latin typeface="Arial"/>
                <a:ea typeface="Arial"/>
                <a:cs typeface="Arial"/>
                <a:sym typeface="Arial"/>
                <a:hlinkClick r:id="rId9"/>
              </a:rPr>
              <a:t>computador</a:t>
            </a:r>
            <a:r>
              <a:rPr lang="pt-BR" sz="1050">
                <a:latin typeface="Arial"/>
                <a:ea typeface="Arial"/>
                <a:cs typeface="Arial"/>
                <a:sym typeface="Arial"/>
              </a:rPr>
              <a:t> de uma </a:t>
            </a:r>
            <a:r>
              <a:rPr lang="pt-BR" sz="1050">
                <a:uFill>
                  <a:noFill/>
                </a:uFill>
                <a:latin typeface="Arial"/>
                <a:ea typeface="Arial"/>
                <a:cs typeface="Arial"/>
                <a:sym typeface="Arial"/>
                <a:hlinkClick r:id="rId10"/>
              </a:rPr>
              <a:t>rede interna</a:t>
            </a:r>
            <a:r>
              <a:rPr lang="pt-BR" sz="1050">
                <a:latin typeface="Arial"/>
                <a:ea typeface="Arial"/>
                <a:cs typeface="Arial"/>
                <a:sym typeface="Arial"/>
              </a:rPr>
              <a:t> tenha acesso ao exterior ou Rede Mundial de Computadores.</a:t>
            </a:r>
            <a:endParaRPr sz="1500"/>
          </a:p>
        </p:txBody>
      </p:sp>
      <p:pic>
        <p:nvPicPr>
          <p:cNvPr id="337" name="Google Shape;337;p58"/>
          <p:cNvPicPr preferRelativeResize="0"/>
          <p:nvPr/>
        </p:nvPicPr>
        <p:blipFill>
          <a:blip r:embed="rId11">
            <a:alphaModFix/>
          </a:blip>
          <a:stretch>
            <a:fillRect/>
          </a:stretch>
        </p:blipFill>
        <p:spPr>
          <a:xfrm>
            <a:off x="1410988" y="2571752"/>
            <a:ext cx="6484275" cy="22574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9"/>
          <p:cNvSpPr txBox="1"/>
          <p:nvPr/>
        </p:nvSpPr>
        <p:spPr>
          <a:xfrm>
            <a:off x="1147050" y="1746150"/>
            <a:ext cx="6969900" cy="198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pt-BR" sz="900">
                <a:solidFill>
                  <a:srgbClr val="CE9178"/>
                </a:solidFill>
                <a:highlight>
                  <a:srgbClr val="1E1E1E"/>
                </a:highlight>
                <a:latin typeface="Courier New"/>
                <a:ea typeface="Courier New"/>
                <a:cs typeface="Courier New"/>
                <a:sym typeface="Courier New"/>
              </a:rPr>
              <a:t>https://startbootstrap.com/themes</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CE9178"/>
                </a:solidFill>
                <a:highlight>
                  <a:srgbClr val="1E1E1E"/>
                </a:highlight>
                <a:latin typeface="Courier New"/>
                <a:ea typeface="Courier New"/>
                <a:cs typeface="Courier New"/>
                <a:sym typeface="Courier New"/>
              </a:rPr>
              <a:t>wget https://github.com/startbootstrap/startbootstrap-agency/archive/gh-pages.zip</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CE9178"/>
                </a:solidFill>
                <a:highlight>
                  <a:srgbClr val="1E1E1E"/>
                </a:highlight>
                <a:latin typeface="Courier New"/>
                <a:ea typeface="Courier New"/>
                <a:cs typeface="Courier New"/>
                <a:sym typeface="Courier New"/>
              </a:rPr>
              <a:t>sudo apt install unzip</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CE9178"/>
                </a:solidFill>
                <a:highlight>
                  <a:srgbClr val="1E1E1E"/>
                </a:highlight>
                <a:latin typeface="Courier New"/>
                <a:ea typeface="Courier New"/>
                <a:cs typeface="Courier New"/>
                <a:sym typeface="Courier New"/>
              </a:rPr>
              <a:t>unzip gh-pages.zip</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CE9178"/>
                </a:solidFill>
                <a:highlight>
                  <a:srgbClr val="1E1E1E"/>
                </a:highlight>
                <a:latin typeface="Courier New"/>
                <a:ea typeface="Courier New"/>
                <a:cs typeface="Courier New"/>
                <a:sym typeface="Courier New"/>
              </a:rPr>
              <a:t>mv startbootstrap-agency-gh-pages site</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CE9178"/>
                </a:solidFill>
                <a:highlight>
                  <a:srgbClr val="1E1E1E"/>
                </a:highlight>
                <a:latin typeface="Courier New"/>
                <a:ea typeface="Courier New"/>
                <a:cs typeface="Courier New"/>
                <a:sym typeface="Courier New"/>
              </a:rPr>
              <a:t>vim /etc/nginx/sites-available/default</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CE9178"/>
                </a:solidFill>
                <a:highlight>
                  <a:srgbClr val="1E1E1E"/>
                </a:highlight>
                <a:latin typeface="Courier New"/>
                <a:ea typeface="Courier New"/>
                <a:cs typeface="Courier New"/>
                <a:sym typeface="Courier New"/>
              </a:rPr>
              <a:t>root /var/www/site;</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CE9178"/>
                </a:solidFill>
                <a:highlight>
                  <a:srgbClr val="1E1E1E"/>
                </a:highlight>
                <a:latin typeface="Courier New"/>
                <a:ea typeface="Courier New"/>
                <a:cs typeface="Courier New"/>
                <a:sym typeface="Courier New"/>
              </a:rPr>
              <a:t>systemctl restart nginx</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
        <p:nvSpPr>
          <p:cNvPr id="343" name="Google Shape;343;p59"/>
          <p:cNvSpPr txBox="1"/>
          <p:nvPr>
            <p:ph idx="4294967295" type="title"/>
          </p:nvPr>
        </p:nvSpPr>
        <p:spPr>
          <a:xfrm>
            <a:off x="1147050" y="5262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Deploy HTML Nginx</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DNS</a:t>
            </a:r>
            <a:endParaRPr/>
          </a:p>
        </p:txBody>
      </p:sp>
      <p:sp>
        <p:nvSpPr>
          <p:cNvPr id="349" name="Google Shape;349;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100">
                <a:latin typeface="Arial"/>
                <a:ea typeface="Arial"/>
                <a:cs typeface="Arial"/>
                <a:sym typeface="Arial"/>
              </a:rPr>
              <a:t>O </a:t>
            </a:r>
            <a:r>
              <a:rPr b="1" lang="pt-BR" sz="1100">
                <a:latin typeface="Arial"/>
                <a:ea typeface="Arial"/>
                <a:cs typeface="Arial"/>
                <a:sym typeface="Arial"/>
              </a:rPr>
              <a:t>Sistema de Nomes de Domínio,</a:t>
            </a:r>
            <a:r>
              <a:rPr lang="pt-BR" sz="1100">
                <a:latin typeface="Arial"/>
                <a:ea typeface="Arial"/>
                <a:cs typeface="Arial"/>
                <a:sym typeface="Arial"/>
              </a:rPr>
              <a:t> mais conhecido pela nomenclatura em Inglês </a:t>
            </a:r>
            <a:r>
              <a:rPr b="1" lang="pt-BR" sz="1100">
                <a:latin typeface="Arial"/>
                <a:ea typeface="Arial"/>
                <a:cs typeface="Arial"/>
                <a:sym typeface="Arial"/>
              </a:rPr>
              <a:t>Domain Name System</a:t>
            </a:r>
            <a:r>
              <a:rPr lang="pt-BR" sz="1100">
                <a:latin typeface="Arial"/>
                <a:ea typeface="Arial"/>
                <a:cs typeface="Arial"/>
                <a:sym typeface="Arial"/>
              </a:rPr>
              <a:t> (</a:t>
            </a:r>
            <a:r>
              <a:rPr b="1" lang="pt-BR" sz="1100">
                <a:latin typeface="Arial"/>
                <a:ea typeface="Arial"/>
                <a:cs typeface="Arial"/>
                <a:sym typeface="Arial"/>
              </a:rPr>
              <a:t>DNS</a:t>
            </a:r>
            <a:r>
              <a:rPr lang="pt-BR" sz="1100">
                <a:latin typeface="Arial"/>
                <a:ea typeface="Arial"/>
                <a:cs typeface="Arial"/>
                <a:sym typeface="Arial"/>
              </a:rPr>
              <a:t>), é um sistema hierárquico e distribuído de gestão de nomes para computadores, serviços ou qualquer máquina conectada à </a:t>
            </a:r>
            <a:r>
              <a:rPr lang="pt-BR" sz="1100">
                <a:uFill>
                  <a:noFill/>
                </a:uFill>
                <a:latin typeface="Arial"/>
                <a:ea typeface="Arial"/>
                <a:cs typeface="Arial"/>
                <a:sym typeface="Arial"/>
                <a:hlinkClick r:id="rId3"/>
              </a:rPr>
              <a:t>Internet</a:t>
            </a:r>
            <a:r>
              <a:rPr lang="pt-BR" sz="1100">
                <a:latin typeface="Arial"/>
                <a:ea typeface="Arial"/>
                <a:cs typeface="Arial"/>
                <a:sym typeface="Arial"/>
              </a:rPr>
              <a:t> ou a uma </a:t>
            </a:r>
            <a:r>
              <a:rPr lang="pt-BR" sz="1100">
                <a:uFill>
                  <a:noFill/>
                </a:uFill>
                <a:latin typeface="Arial"/>
                <a:ea typeface="Arial"/>
                <a:cs typeface="Arial"/>
                <a:sym typeface="Arial"/>
                <a:hlinkClick r:id="rId4"/>
              </a:rPr>
              <a:t>rede privada</a:t>
            </a:r>
            <a:r>
              <a:rPr lang="pt-BR" sz="1100">
                <a:latin typeface="Arial"/>
                <a:ea typeface="Arial"/>
                <a:cs typeface="Arial"/>
                <a:sym typeface="Arial"/>
              </a:rPr>
              <a:t>. Faz a associação entre várias informações atribuídas a nomes de domínios e cada entidade participante. A sua utilização mais convencional associa nomes de domínios mais facilmente memorizáveis a </a:t>
            </a:r>
            <a:r>
              <a:rPr lang="pt-BR" sz="1100">
                <a:uFill>
                  <a:noFill/>
                </a:uFill>
                <a:latin typeface="Arial"/>
                <a:ea typeface="Arial"/>
                <a:cs typeface="Arial"/>
                <a:sym typeface="Arial"/>
                <a:hlinkClick r:id="rId5"/>
              </a:rPr>
              <a:t>endereços IP</a:t>
            </a:r>
            <a:r>
              <a:rPr lang="pt-BR" sz="1100">
                <a:latin typeface="Arial"/>
                <a:ea typeface="Arial"/>
                <a:cs typeface="Arial"/>
                <a:sym typeface="Arial"/>
              </a:rPr>
              <a:t> numéricos, necessários à localização e identificação de serviços e dispositivos, processo esse denominado por: </a:t>
            </a:r>
            <a:r>
              <a:rPr b="1" lang="pt-BR" sz="1100">
                <a:latin typeface="Arial"/>
                <a:ea typeface="Arial"/>
                <a:cs typeface="Arial"/>
                <a:sym typeface="Arial"/>
              </a:rPr>
              <a:t>resolução de nome</a:t>
            </a:r>
            <a:r>
              <a:rPr lang="pt-BR" sz="1100">
                <a:latin typeface="Arial"/>
                <a:ea typeface="Arial"/>
                <a:cs typeface="Arial"/>
                <a:sym typeface="Arial"/>
              </a:rPr>
              <a:t>. O desempenho não se degrada substancialmente quando se adicionam mais servidores. Por padrão, o DNS usa o protocolo </a:t>
            </a:r>
            <a:r>
              <a:rPr lang="pt-BR" sz="1100">
                <a:uFill>
                  <a:noFill/>
                </a:uFill>
                <a:latin typeface="Arial"/>
                <a:ea typeface="Arial"/>
                <a:cs typeface="Arial"/>
                <a:sym typeface="Arial"/>
                <a:hlinkClick r:id="rId6"/>
              </a:rPr>
              <a:t>User Datagram Protocol (UDP)</a:t>
            </a:r>
            <a:r>
              <a:rPr lang="pt-BR" sz="1100">
                <a:latin typeface="Arial"/>
                <a:ea typeface="Arial"/>
                <a:cs typeface="Arial"/>
                <a:sym typeface="Arial"/>
              </a:rPr>
              <a:t> na </a:t>
            </a:r>
            <a:r>
              <a:rPr lang="pt-BR" sz="1100">
                <a:uFill>
                  <a:noFill/>
                </a:uFill>
                <a:latin typeface="Arial"/>
                <a:ea typeface="Arial"/>
                <a:cs typeface="Arial"/>
                <a:sym typeface="Arial"/>
                <a:hlinkClick r:id="rId7"/>
              </a:rPr>
              <a:t>porta</a:t>
            </a:r>
            <a:r>
              <a:rPr lang="pt-BR" sz="1100">
                <a:latin typeface="Arial"/>
                <a:ea typeface="Arial"/>
                <a:cs typeface="Arial"/>
                <a:sym typeface="Arial"/>
              </a:rPr>
              <a:t> 53 para servir as solicitações e as requisições.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Mostrar exemplo do hosts e DNS Recursivo</a:t>
            </a:r>
            <a:endParaRPr/>
          </a:p>
          <a:p>
            <a:pPr indent="0" lvl="0" marL="0" rtl="0" algn="ctr">
              <a:spcBef>
                <a:spcPts val="0"/>
              </a:spcBef>
              <a:spcAft>
                <a:spcPts val="0"/>
              </a:spcAft>
              <a:buNone/>
            </a:pPr>
            <a:r>
              <a:rPr lang="pt-BR" sz="1100" u="sng">
                <a:solidFill>
                  <a:schemeClr val="hlink"/>
                </a:solidFill>
                <a:hlinkClick r:id="rId3"/>
              </a:rPr>
              <a:t>https://www.youtube.com/watch?v=epWv0-eqRMw</a:t>
            </a:r>
            <a:endParaRPr sz="1100"/>
          </a:p>
          <a:p>
            <a:pPr indent="0" lvl="0" marL="0" rtl="0" algn="ctr">
              <a:spcBef>
                <a:spcPts val="0"/>
              </a:spcBef>
              <a:spcAft>
                <a:spcPts val="0"/>
              </a:spcAft>
              <a:buNone/>
            </a:pPr>
            <a:r>
              <a:rPr lang="pt-BR" sz="1100" u="sng">
                <a:solidFill>
                  <a:schemeClr val="hlink"/>
                </a:solidFill>
                <a:hlinkClick r:id="rId4"/>
              </a:rPr>
              <a:t>https://www.iana.org/domains/root/db</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pic>
        <p:nvPicPr>
          <p:cNvPr id="355" name="Google Shape;355;p61"/>
          <p:cNvPicPr preferRelativeResize="0"/>
          <p:nvPr/>
        </p:nvPicPr>
        <p:blipFill>
          <a:blip r:embed="rId5">
            <a:alphaModFix/>
          </a:blip>
          <a:stretch>
            <a:fillRect/>
          </a:stretch>
        </p:blipFill>
        <p:spPr>
          <a:xfrm>
            <a:off x="1759950" y="1441375"/>
            <a:ext cx="5624099" cy="3163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DevOps</a:t>
            </a:r>
            <a:endParaRPr/>
          </a:p>
        </p:txBody>
      </p:sp>
      <p:pic>
        <p:nvPicPr>
          <p:cNvPr id="76" name="Google Shape;76;p17"/>
          <p:cNvPicPr preferRelativeResize="0"/>
          <p:nvPr/>
        </p:nvPicPr>
        <p:blipFill>
          <a:blip r:embed="rId3">
            <a:alphaModFix/>
          </a:blip>
          <a:stretch>
            <a:fillRect/>
          </a:stretch>
        </p:blipFill>
        <p:spPr>
          <a:xfrm>
            <a:off x="1704975" y="1220175"/>
            <a:ext cx="5734050" cy="3162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Bucket S3</a:t>
            </a:r>
            <a:endParaRPr/>
          </a:p>
        </p:txBody>
      </p:sp>
      <p:sp>
        <p:nvSpPr>
          <p:cNvPr id="361" name="Google Shape;361;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200">
                <a:latin typeface="Arial"/>
                <a:ea typeface="Arial"/>
                <a:cs typeface="Arial"/>
                <a:sym typeface="Arial"/>
              </a:rPr>
              <a:t>O Amazon Simple Storage Service (Amazon S3) é um serviço de armazenamento de objetos que oferece escalabilidade, disponibilidade de dados, segurança e performance líderes do setor. Isso significa que clientes de todos os tamanhos e setores podem usá-lo para armazenar e proteger qualquer volume de dados em vários casos de uso, como data lakes, sites, aplicações para dispositivos móveis, backup e restauração, arquivamento, aplicações empresariais, dispositivos IoT e análises de big data. O Amazon S3 fornece recursos de gerenciamento fáceis de usar, de maneira que você possa organizar os dados e configurar os controles de acesso refinados para atender a requisitos específicos comerciais, organizacionais e de conformidade. O Amazon S3 foi projetado para 99,999999999% (11 noves) de durabilidade e armazena dados de milhões de aplicações para empresas em todo o mundo.</a:t>
            </a:r>
            <a:endParaRPr b="1" sz="1050">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RDS</a:t>
            </a:r>
            <a:endParaRPr/>
          </a:p>
        </p:txBody>
      </p:sp>
      <p:sp>
        <p:nvSpPr>
          <p:cNvPr id="367" name="Google Shape;367;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500"/>
              </a:spcBef>
              <a:spcAft>
                <a:spcPts val="0"/>
              </a:spcAft>
              <a:buNone/>
            </a:pPr>
            <a:r>
              <a:rPr lang="pt-BR" sz="1050">
                <a:latin typeface="Arial"/>
                <a:ea typeface="Arial"/>
                <a:cs typeface="Arial"/>
                <a:sym typeface="Arial"/>
              </a:rPr>
              <a:t>O </a:t>
            </a:r>
            <a:r>
              <a:rPr i="1" lang="pt-BR" sz="1050">
                <a:latin typeface="Arial"/>
                <a:ea typeface="Arial"/>
                <a:cs typeface="Arial"/>
                <a:sym typeface="Arial"/>
              </a:rPr>
              <a:t>Amazon Relational Database Service</a:t>
            </a:r>
            <a:r>
              <a:rPr lang="pt-BR" sz="1050">
                <a:latin typeface="Arial"/>
                <a:ea typeface="Arial"/>
                <a:cs typeface="Arial"/>
                <a:sym typeface="Arial"/>
              </a:rPr>
              <a:t>, ou </a:t>
            </a:r>
            <a:r>
              <a:rPr b="1" lang="pt-BR" sz="1050">
                <a:latin typeface="Arial"/>
                <a:ea typeface="Arial"/>
                <a:cs typeface="Arial"/>
                <a:sym typeface="Arial"/>
              </a:rPr>
              <a:t>Amazon RDS</a:t>
            </a:r>
            <a:r>
              <a:rPr lang="pt-BR" sz="1050">
                <a:latin typeface="Arial"/>
                <a:ea typeface="Arial"/>
                <a:cs typeface="Arial"/>
                <a:sym typeface="Arial"/>
              </a:rPr>
              <a:t> (Serviço de banco de dados relacional da Amazon (em inglês)) é um serviço de banco de dados relacional distribuído da Amazon Web Services (AWS). É um serviço da web executado "</a:t>
            </a:r>
            <a:r>
              <a:rPr lang="pt-BR" sz="1050">
                <a:uFill>
                  <a:noFill/>
                </a:uFill>
                <a:latin typeface="Arial"/>
                <a:ea typeface="Arial"/>
                <a:cs typeface="Arial"/>
                <a:sym typeface="Arial"/>
                <a:hlinkClick r:id="rId3"/>
              </a:rPr>
              <a:t>na nuvem</a:t>
            </a:r>
            <a:r>
              <a:rPr lang="pt-BR" sz="1050">
                <a:latin typeface="Arial"/>
                <a:ea typeface="Arial"/>
                <a:cs typeface="Arial"/>
                <a:sym typeface="Arial"/>
              </a:rPr>
              <a:t>" projetado para simplificar a configuração, operação e </a:t>
            </a:r>
            <a:r>
              <a:rPr lang="pt-BR" sz="1050">
                <a:uFill>
                  <a:noFill/>
                </a:uFill>
                <a:latin typeface="Arial"/>
                <a:ea typeface="Arial"/>
                <a:cs typeface="Arial"/>
                <a:sym typeface="Arial"/>
                <a:hlinkClick r:id="rId4"/>
              </a:rPr>
              <a:t>escalonamento</a:t>
            </a:r>
            <a:r>
              <a:rPr lang="pt-BR" sz="1050">
                <a:latin typeface="Arial"/>
                <a:ea typeface="Arial"/>
                <a:cs typeface="Arial"/>
                <a:sym typeface="Arial"/>
              </a:rPr>
              <a:t> de um </a:t>
            </a:r>
            <a:r>
              <a:rPr lang="pt-BR" sz="1050">
                <a:uFill>
                  <a:noFill/>
                </a:uFill>
                <a:latin typeface="Arial"/>
                <a:ea typeface="Arial"/>
                <a:cs typeface="Arial"/>
                <a:sym typeface="Arial"/>
                <a:hlinkClick r:id="rId5"/>
              </a:rPr>
              <a:t>banco de dados relacional</a:t>
            </a:r>
            <a:r>
              <a:rPr lang="pt-BR" sz="1050">
                <a:latin typeface="Arial"/>
                <a:ea typeface="Arial"/>
                <a:cs typeface="Arial"/>
                <a:sym typeface="Arial"/>
              </a:rPr>
              <a:t> para uso em aplicativos.</a:t>
            </a:r>
            <a:endParaRPr baseline="30000" sz="1400">
              <a:latin typeface="Arial"/>
              <a:ea typeface="Arial"/>
              <a:cs typeface="Arial"/>
              <a:sym typeface="Arial"/>
            </a:endParaRPr>
          </a:p>
          <a:p>
            <a:pPr indent="0" lvl="0" marL="0" rtl="0" algn="l">
              <a:spcBef>
                <a:spcPts val="500"/>
              </a:spcBef>
              <a:spcAft>
                <a:spcPts val="0"/>
              </a:spcAft>
              <a:buNone/>
            </a:pPr>
            <a:r>
              <a:t/>
            </a:r>
            <a:endParaRPr sz="1100">
              <a:latin typeface="Arial"/>
              <a:ea typeface="Arial"/>
              <a:cs typeface="Arial"/>
              <a:sym typeface="Arial"/>
            </a:endParaRPr>
          </a:p>
          <a:p>
            <a:pPr indent="0" lvl="0" marL="0" rtl="0" algn="l">
              <a:spcBef>
                <a:spcPts val="0"/>
              </a:spcBef>
              <a:spcAft>
                <a:spcPts val="1200"/>
              </a:spcAft>
              <a:buNone/>
            </a:pPr>
            <a:r>
              <a:t/>
            </a:r>
            <a:endParaRPr b="1" sz="1050">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Base de dados relacional</a:t>
            </a:r>
            <a:endParaRPr/>
          </a:p>
          <a:p>
            <a:pPr indent="0" lvl="0" marL="0" rtl="0" algn="ctr">
              <a:spcBef>
                <a:spcPts val="0"/>
              </a:spcBef>
              <a:spcAft>
                <a:spcPts val="0"/>
              </a:spcAft>
              <a:buNone/>
            </a:pPr>
            <a:r>
              <a:rPr lang="pt-BR" sz="1100"/>
              <a:t>Explicar e mostrar exemplos</a:t>
            </a:r>
            <a:endParaRPr sz="1100"/>
          </a:p>
        </p:txBody>
      </p:sp>
      <p:sp>
        <p:nvSpPr>
          <p:cNvPr id="373" name="Google Shape;373;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5275" lvl="0" marL="457200" rtl="0" algn="l">
              <a:spcBef>
                <a:spcPts val="0"/>
              </a:spcBef>
              <a:spcAft>
                <a:spcPts val="0"/>
              </a:spcAft>
              <a:buSzPts val="1050"/>
              <a:buFont typeface="Arial"/>
              <a:buChar char="●"/>
            </a:pPr>
            <a:r>
              <a:rPr lang="pt-BR" sz="1050">
                <a:latin typeface="Arial"/>
                <a:ea typeface="Arial"/>
                <a:cs typeface="Arial"/>
                <a:sym typeface="Arial"/>
              </a:rPr>
              <a:t>create database</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create table</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insert</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primary key</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update</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show tables</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show columns</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show users</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select * from</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select inner join</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select left join</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select union</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índice </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foreign key</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procedure</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funções</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pt-BR" sz="1050">
                <a:latin typeface="Arial"/>
                <a:ea typeface="Arial"/>
                <a:cs typeface="Arial"/>
                <a:sym typeface="Arial"/>
              </a:rPr>
              <a:t>triggers</a:t>
            </a:r>
            <a:endParaRPr sz="105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SGBD</a:t>
            </a:r>
            <a:endParaRPr/>
          </a:p>
          <a:p>
            <a:pPr indent="0" lvl="0" marL="0" rtl="0" algn="ctr">
              <a:spcBef>
                <a:spcPts val="0"/>
              </a:spcBef>
              <a:spcAft>
                <a:spcPts val="0"/>
              </a:spcAft>
              <a:buNone/>
            </a:pPr>
            <a:r>
              <a:rPr lang="pt-BR" sz="1100"/>
              <a:t>Subir um banco no EC2 (Manual ) e no RDS</a:t>
            </a:r>
            <a:endParaRPr sz="1100"/>
          </a:p>
        </p:txBody>
      </p:sp>
      <p:pic>
        <p:nvPicPr>
          <p:cNvPr id="379" name="Google Shape;379;p65"/>
          <p:cNvPicPr preferRelativeResize="0"/>
          <p:nvPr/>
        </p:nvPicPr>
        <p:blipFill>
          <a:blip r:embed="rId3">
            <a:alphaModFix/>
          </a:blip>
          <a:stretch>
            <a:fillRect/>
          </a:stretch>
        </p:blipFill>
        <p:spPr>
          <a:xfrm>
            <a:off x="780725" y="1226450"/>
            <a:ext cx="7773723" cy="3530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DocumentDB</a:t>
            </a:r>
            <a:endParaRPr/>
          </a:p>
        </p:txBody>
      </p:sp>
      <p:sp>
        <p:nvSpPr>
          <p:cNvPr id="385" name="Google Shape;385;p66"/>
          <p:cNvSpPr txBox="1"/>
          <p:nvPr>
            <p:ph idx="1" type="body"/>
          </p:nvPr>
        </p:nvSpPr>
        <p:spPr>
          <a:xfrm>
            <a:off x="1065075" y="1047750"/>
            <a:ext cx="7704300" cy="3552300"/>
          </a:xfrm>
          <a:prstGeom prst="rect">
            <a:avLst/>
          </a:prstGeom>
        </p:spPr>
        <p:txBody>
          <a:bodyPr anchorCtr="0" anchor="t" bIns="91425" lIns="91425" spcFirstLastPara="1" rIns="91425" wrap="square" tIns="91425">
            <a:normAutofit fontScale="77500" lnSpcReduction="20000"/>
          </a:bodyPr>
          <a:lstStyle/>
          <a:p>
            <a:pPr indent="0" lvl="0" marL="0" rtl="0" algn="l">
              <a:spcBef>
                <a:spcPts val="500"/>
              </a:spcBef>
              <a:spcAft>
                <a:spcPts val="0"/>
              </a:spcAft>
              <a:buNone/>
            </a:pPr>
            <a:r>
              <a:rPr b="1" lang="pt-BR" sz="1100">
                <a:latin typeface="Arial"/>
                <a:ea typeface="Arial"/>
                <a:cs typeface="Arial"/>
                <a:sym typeface="Arial"/>
              </a:rPr>
              <a:t>NoSQL</a:t>
            </a:r>
            <a:r>
              <a:rPr lang="pt-BR" sz="1100">
                <a:latin typeface="Arial"/>
                <a:ea typeface="Arial"/>
                <a:cs typeface="Arial"/>
                <a:sym typeface="Arial"/>
              </a:rPr>
              <a:t> (originalmente se referindo a "no </a:t>
            </a:r>
            <a:r>
              <a:rPr lang="pt-BR" sz="1100">
                <a:uFill>
                  <a:noFill/>
                </a:uFill>
                <a:latin typeface="Arial"/>
                <a:ea typeface="Arial"/>
                <a:cs typeface="Arial"/>
                <a:sym typeface="Arial"/>
                <a:hlinkClick r:id="rId3"/>
              </a:rPr>
              <a:t>SQL</a:t>
            </a:r>
            <a:r>
              <a:rPr lang="pt-BR" sz="1100">
                <a:latin typeface="Arial"/>
                <a:ea typeface="Arial"/>
                <a:cs typeface="Arial"/>
                <a:sym typeface="Arial"/>
              </a:rPr>
              <a:t>": "não SQL" ou "não relacional", posteriormente estendido para </a:t>
            </a:r>
            <a:r>
              <a:rPr b="1" lang="pt-BR" sz="1100">
                <a:latin typeface="Arial"/>
                <a:ea typeface="Arial"/>
                <a:cs typeface="Arial"/>
                <a:sym typeface="Arial"/>
              </a:rPr>
              <a:t>N</a:t>
            </a:r>
            <a:r>
              <a:rPr lang="pt-BR" sz="1100">
                <a:latin typeface="Arial"/>
                <a:ea typeface="Arial"/>
                <a:cs typeface="Arial"/>
                <a:sym typeface="Arial"/>
              </a:rPr>
              <a:t>ot </a:t>
            </a:r>
            <a:r>
              <a:rPr b="1" lang="pt-BR" sz="1100">
                <a:latin typeface="Arial"/>
                <a:ea typeface="Arial"/>
                <a:cs typeface="Arial"/>
                <a:sym typeface="Arial"/>
              </a:rPr>
              <a:t>O</a:t>
            </a:r>
            <a:r>
              <a:rPr lang="pt-BR" sz="1100">
                <a:latin typeface="Arial"/>
                <a:ea typeface="Arial"/>
                <a:cs typeface="Arial"/>
                <a:sym typeface="Arial"/>
              </a:rPr>
              <a:t>nly </a:t>
            </a:r>
            <a:r>
              <a:rPr b="1" lang="pt-BR" sz="1100">
                <a:latin typeface="Arial"/>
                <a:ea typeface="Arial"/>
                <a:cs typeface="Arial"/>
                <a:sym typeface="Arial"/>
              </a:rPr>
              <a:t>SQL</a:t>
            </a:r>
            <a:r>
              <a:rPr lang="pt-BR" sz="1100">
                <a:latin typeface="Arial"/>
                <a:ea typeface="Arial"/>
                <a:cs typeface="Arial"/>
                <a:sym typeface="Arial"/>
              </a:rPr>
              <a:t> - Não Somente SQL) é um termo genérico que representa os </a:t>
            </a:r>
            <a:r>
              <a:rPr lang="pt-BR" sz="1100">
                <a:uFill>
                  <a:noFill/>
                </a:uFill>
                <a:latin typeface="Arial"/>
                <a:ea typeface="Arial"/>
                <a:cs typeface="Arial"/>
                <a:sym typeface="Arial"/>
                <a:hlinkClick r:id="rId4"/>
              </a:rPr>
              <a:t>bancos de dados</a:t>
            </a:r>
            <a:r>
              <a:rPr lang="pt-BR" sz="1100">
                <a:latin typeface="Arial"/>
                <a:ea typeface="Arial"/>
                <a:cs typeface="Arial"/>
                <a:sym typeface="Arial"/>
              </a:rPr>
              <a:t> </a:t>
            </a:r>
            <a:r>
              <a:rPr lang="pt-BR" sz="1100">
                <a:uFill>
                  <a:noFill/>
                </a:uFill>
                <a:latin typeface="Arial"/>
                <a:ea typeface="Arial"/>
                <a:cs typeface="Arial"/>
                <a:sym typeface="Arial"/>
                <a:hlinkClick r:id="rId5"/>
              </a:rPr>
              <a:t>não relacionais</a:t>
            </a:r>
            <a:r>
              <a:rPr lang="pt-BR" sz="1100">
                <a:latin typeface="Arial"/>
                <a:ea typeface="Arial"/>
                <a:cs typeface="Arial"/>
                <a:sym typeface="Arial"/>
              </a:rPr>
              <a:t>.</a:t>
            </a:r>
            <a:r>
              <a:rPr baseline="30000" lang="pt-BR" sz="1400">
                <a:uFill>
                  <a:noFill/>
                </a:uFill>
                <a:latin typeface="Arial"/>
                <a:ea typeface="Arial"/>
                <a:cs typeface="Arial"/>
                <a:sym typeface="Arial"/>
                <a:hlinkClick r:id="rId6"/>
              </a:rPr>
              <a:t>[1]</a:t>
            </a:r>
            <a:r>
              <a:rPr lang="pt-BR" sz="1100">
                <a:latin typeface="Arial"/>
                <a:ea typeface="Arial"/>
                <a:cs typeface="Arial"/>
                <a:sym typeface="Arial"/>
              </a:rPr>
              <a:t> Uma classe definida de banco de dados que fornecem um mecanismo para </a:t>
            </a:r>
            <a:r>
              <a:rPr lang="pt-BR" sz="1100">
                <a:uFill>
                  <a:noFill/>
                </a:uFill>
                <a:latin typeface="Arial"/>
                <a:ea typeface="Arial"/>
                <a:cs typeface="Arial"/>
                <a:sym typeface="Arial"/>
                <a:hlinkClick r:id="rId7"/>
              </a:rPr>
              <a:t>armazenamento</a:t>
            </a:r>
            <a:r>
              <a:rPr lang="pt-BR" sz="1100">
                <a:latin typeface="Arial"/>
                <a:ea typeface="Arial"/>
                <a:cs typeface="Arial"/>
                <a:sym typeface="Arial"/>
              </a:rPr>
              <a:t> e </a:t>
            </a:r>
            <a:r>
              <a:rPr lang="pt-BR" sz="1100">
                <a:uFill>
                  <a:noFill/>
                </a:uFill>
                <a:latin typeface="Arial"/>
                <a:ea typeface="Arial"/>
                <a:cs typeface="Arial"/>
                <a:sym typeface="Arial"/>
                <a:hlinkClick r:id="rId8"/>
              </a:rPr>
              <a:t>recuperação</a:t>
            </a:r>
            <a:r>
              <a:rPr lang="pt-BR" sz="1100">
                <a:latin typeface="Arial"/>
                <a:ea typeface="Arial"/>
                <a:cs typeface="Arial"/>
                <a:sym typeface="Arial"/>
              </a:rPr>
              <a:t> de dados que são modelados de formas diferentes das relações tabulares usadas nos </a:t>
            </a:r>
            <a:r>
              <a:rPr lang="pt-BR" sz="1100">
                <a:uFill>
                  <a:noFill/>
                </a:uFill>
                <a:latin typeface="Arial"/>
                <a:ea typeface="Arial"/>
                <a:cs typeface="Arial"/>
                <a:sym typeface="Arial"/>
                <a:hlinkClick r:id="rId9"/>
              </a:rPr>
              <a:t>bancos de dados relacionais</a:t>
            </a:r>
            <a:r>
              <a:rPr lang="pt-BR" sz="1100">
                <a:latin typeface="Arial"/>
                <a:ea typeface="Arial"/>
                <a:cs typeface="Arial"/>
                <a:sym typeface="Arial"/>
              </a:rPr>
              <a:t>.</a:t>
            </a:r>
            <a:endParaRPr sz="1100">
              <a:latin typeface="Arial"/>
              <a:ea typeface="Arial"/>
              <a:cs typeface="Arial"/>
              <a:sym typeface="Arial"/>
            </a:endParaRPr>
          </a:p>
          <a:p>
            <a:pPr indent="0" lvl="0" marL="0" rtl="0" algn="l">
              <a:spcBef>
                <a:spcPts val="500"/>
              </a:spcBef>
              <a:spcAft>
                <a:spcPts val="0"/>
              </a:spcAft>
              <a:buNone/>
            </a:pPr>
            <a:r>
              <a:rPr lang="pt-BR" sz="1100">
                <a:latin typeface="Arial"/>
                <a:ea typeface="Arial"/>
                <a:cs typeface="Arial"/>
                <a:sym typeface="Arial"/>
              </a:rPr>
              <a:t>Tais bancos de dados existem desde o final da década de 1960, mas não obtiveram o apelido de "NoSQL" até atingirem sua onda de popularidade no início do século vinte e um, desencadeada pelas necessidades das empresas de </a:t>
            </a:r>
            <a:r>
              <a:rPr lang="pt-BR" sz="1100">
                <a:uFill>
                  <a:noFill/>
                </a:uFill>
                <a:latin typeface="Arial"/>
                <a:ea typeface="Arial"/>
                <a:cs typeface="Arial"/>
                <a:sym typeface="Arial"/>
                <a:hlinkClick r:id="rId10"/>
              </a:rPr>
              <a:t>Web 2.0</a:t>
            </a:r>
            <a:r>
              <a:rPr lang="pt-BR" sz="1100">
                <a:latin typeface="Arial"/>
                <a:ea typeface="Arial"/>
                <a:cs typeface="Arial"/>
                <a:sym typeface="Arial"/>
              </a:rPr>
              <a:t> como </a:t>
            </a:r>
            <a:r>
              <a:rPr lang="pt-BR" sz="1100">
                <a:uFill>
                  <a:noFill/>
                </a:uFill>
                <a:latin typeface="Arial"/>
                <a:ea typeface="Arial"/>
                <a:cs typeface="Arial"/>
                <a:sym typeface="Arial"/>
                <a:hlinkClick r:id="rId11"/>
              </a:rPr>
              <a:t>Facebook</a:t>
            </a:r>
            <a:r>
              <a:rPr lang="pt-BR" sz="1100">
                <a:latin typeface="Arial"/>
                <a:ea typeface="Arial"/>
                <a:cs typeface="Arial"/>
                <a:sym typeface="Arial"/>
              </a:rPr>
              <a:t>, </a:t>
            </a:r>
            <a:r>
              <a:rPr lang="pt-BR" sz="1100">
                <a:uFill>
                  <a:noFill/>
                </a:uFill>
                <a:latin typeface="Arial"/>
                <a:ea typeface="Arial"/>
                <a:cs typeface="Arial"/>
                <a:sym typeface="Arial"/>
                <a:hlinkClick r:id="rId12"/>
              </a:rPr>
              <a:t>Google</a:t>
            </a:r>
            <a:r>
              <a:rPr lang="pt-BR" sz="1100">
                <a:latin typeface="Arial"/>
                <a:ea typeface="Arial"/>
                <a:cs typeface="Arial"/>
                <a:sym typeface="Arial"/>
              </a:rPr>
              <a:t> e </a:t>
            </a:r>
            <a:r>
              <a:rPr lang="pt-BR" sz="1100">
                <a:uFill>
                  <a:noFill/>
                </a:uFill>
                <a:latin typeface="Arial"/>
                <a:ea typeface="Arial"/>
                <a:cs typeface="Arial"/>
                <a:sym typeface="Arial"/>
                <a:hlinkClick r:id="rId13"/>
              </a:rPr>
              <a:t>Amazon.com</a:t>
            </a:r>
            <a:r>
              <a:rPr lang="pt-BR" sz="1100">
                <a:latin typeface="Arial"/>
                <a:ea typeface="Arial"/>
                <a:cs typeface="Arial"/>
                <a:sym typeface="Arial"/>
              </a:rPr>
              <a:t>. Bancos de dados NoSQL são cada vez mais usados em </a:t>
            </a:r>
            <a:r>
              <a:rPr lang="pt-BR" sz="1100">
                <a:uFill>
                  <a:noFill/>
                </a:uFill>
                <a:latin typeface="Arial"/>
                <a:ea typeface="Arial"/>
                <a:cs typeface="Arial"/>
                <a:sym typeface="Arial"/>
                <a:hlinkClick r:id="rId14"/>
              </a:rPr>
              <a:t>big data</a:t>
            </a:r>
            <a:r>
              <a:rPr lang="pt-BR" sz="1100">
                <a:latin typeface="Arial"/>
                <a:ea typeface="Arial"/>
                <a:cs typeface="Arial"/>
                <a:sym typeface="Arial"/>
              </a:rPr>
              <a:t> e aplicações </a:t>
            </a:r>
            <a:r>
              <a:rPr lang="pt-BR" sz="1100">
                <a:uFill>
                  <a:noFill/>
                </a:uFill>
                <a:latin typeface="Arial"/>
                <a:ea typeface="Arial"/>
                <a:cs typeface="Arial"/>
                <a:sym typeface="Arial"/>
                <a:hlinkClick r:id="rId15"/>
              </a:rPr>
              <a:t>web de tempo real</a:t>
            </a:r>
            <a:r>
              <a:rPr lang="pt-BR" sz="1100">
                <a:latin typeface="Arial"/>
                <a:ea typeface="Arial"/>
                <a:cs typeface="Arial"/>
                <a:sym typeface="Arial"/>
              </a:rPr>
              <a:t>. Sistemas NoSQL, às vezes, também são chamados de "Not only SQL" ("Não apenas SQL") para enfatizar que eles podem suportar linguagens de consulta semelhantes à </a:t>
            </a:r>
            <a:r>
              <a:rPr lang="pt-BR" sz="1100">
                <a:uFill>
                  <a:noFill/>
                </a:uFill>
                <a:latin typeface="Arial"/>
                <a:ea typeface="Arial"/>
                <a:cs typeface="Arial"/>
                <a:sym typeface="Arial"/>
                <a:hlinkClick r:id="rId16"/>
              </a:rPr>
              <a:t>SQL</a:t>
            </a:r>
            <a:r>
              <a:rPr lang="pt-BR" sz="1100">
                <a:latin typeface="Arial"/>
                <a:ea typeface="Arial"/>
                <a:cs typeface="Arial"/>
                <a:sym typeface="Arial"/>
              </a:rPr>
              <a:t>. Também são classificados como sendo </a:t>
            </a:r>
            <a:r>
              <a:rPr lang="pt-BR" sz="1100">
                <a:uFill>
                  <a:noFill/>
                </a:uFill>
                <a:latin typeface="Arial"/>
                <a:ea typeface="Arial"/>
                <a:cs typeface="Arial"/>
                <a:sym typeface="Arial"/>
                <a:hlinkClick r:id="rId17"/>
              </a:rPr>
              <a:t>Banco de dados orientado a documentos</a:t>
            </a:r>
            <a:r>
              <a:rPr lang="pt-BR" sz="1100">
                <a:latin typeface="Arial"/>
                <a:ea typeface="Arial"/>
                <a:cs typeface="Arial"/>
                <a:sym typeface="Arial"/>
              </a:rPr>
              <a:t>.</a:t>
            </a:r>
            <a:endParaRPr sz="1100">
              <a:latin typeface="Arial"/>
              <a:ea typeface="Arial"/>
              <a:cs typeface="Arial"/>
              <a:sym typeface="Arial"/>
            </a:endParaRPr>
          </a:p>
          <a:p>
            <a:pPr indent="0" lvl="0" marL="0" rtl="0" algn="l">
              <a:spcBef>
                <a:spcPts val="500"/>
              </a:spcBef>
              <a:spcAft>
                <a:spcPts val="0"/>
              </a:spcAft>
              <a:buNone/>
            </a:pPr>
            <a:r>
              <a:t/>
            </a:r>
            <a:endParaRPr sz="1050">
              <a:latin typeface="Arial"/>
              <a:ea typeface="Arial"/>
              <a:cs typeface="Arial"/>
              <a:sym typeface="Arial"/>
            </a:endParaRPr>
          </a:p>
          <a:p>
            <a:pPr indent="0" lvl="0" marL="0" rtl="0" algn="l">
              <a:spcBef>
                <a:spcPts val="500"/>
              </a:spcBef>
              <a:spcAft>
                <a:spcPts val="0"/>
              </a:spcAft>
              <a:buNone/>
            </a:pPr>
            <a:r>
              <a:rPr lang="pt-BR" sz="1050">
                <a:latin typeface="Arial"/>
                <a:ea typeface="Arial"/>
                <a:cs typeface="Arial"/>
                <a:sym typeface="Arial"/>
              </a:rPr>
              <a:t>O conceito central de um armazenamento de documento está na noção de um "documento". Apesar de cada implementação de banco de dados orientado a documentos diferir-se nos detalhes desta definição, em geral, todas elas admitem que os documentos encapsulam e codificam dados (ou informação) em alguns formatos ou codificações padrões. Codificações em uso incluem </a:t>
            </a:r>
            <a:r>
              <a:rPr lang="pt-BR" sz="1050">
                <a:uFill>
                  <a:noFill/>
                </a:uFill>
                <a:latin typeface="Arial"/>
                <a:ea typeface="Arial"/>
                <a:cs typeface="Arial"/>
                <a:sym typeface="Arial"/>
                <a:hlinkClick r:id="rId18"/>
              </a:rPr>
              <a:t>XML</a:t>
            </a:r>
            <a:r>
              <a:rPr lang="pt-BR" sz="1050">
                <a:latin typeface="Arial"/>
                <a:ea typeface="Arial"/>
                <a:cs typeface="Arial"/>
                <a:sym typeface="Arial"/>
              </a:rPr>
              <a:t>, </a:t>
            </a:r>
            <a:r>
              <a:rPr lang="pt-BR" sz="1050">
                <a:uFill>
                  <a:noFill/>
                </a:uFill>
                <a:latin typeface="Arial"/>
                <a:ea typeface="Arial"/>
                <a:cs typeface="Arial"/>
                <a:sym typeface="Arial"/>
                <a:hlinkClick r:id="rId19"/>
              </a:rPr>
              <a:t>YAML</a:t>
            </a:r>
            <a:r>
              <a:rPr lang="pt-BR" sz="1050">
                <a:latin typeface="Arial"/>
                <a:ea typeface="Arial"/>
                <a:cs typeface="Arial"/>
                <a:sym typeface="Arial"/>
              </a:rPr>
              <a:t> e </a:t>
            </a:r>
            <a:r>
              <a:rPr lang="pt-BR" sz="1050">
                <a:uFill>
                  <a:noFill/>
                </a:uFill>
                <a:latin typeface="Arial"/>
                <a:ea typeface="Arial"/>
                <a:cs typeface="Arial"/>
                <a:sym typeface="Arial"/>
                <a:hlinkClick r:id="rId20"/>
              </a:rPr>
              <a:t>JSON</a:t>
            </a:r>
            <a:r>
              <a:rPr lang="pt-BR" sz="1050">
                <a:latin typeface="Arial"/>
                <a:ea typeface="Arial"/>
                <a:cs typeface="Arial"/>
                <a:sym typeface="Arial"/>
              </a:rPr>
              <a:t> bem como formas binárias como </a:t>
            </a:r>
            <a:r>
              <a:rPr lang="pt-BR" sz="1050">
                <a:uFill>
                  <a:noFill/>
                </a:uFill>
                <a:latin typeface="Arial"/>
                <a:ea typeface="Arial"/>
                <a:cs typeface="Arial"/>
                <a:sym typeface="Arial"/>
                <a:hlinkClick r:id="rId21"/>
              </a:rPr>
              <a:t>BSON</a:t>
            </a:r>
            <a:r>
              <a:rPr lang="pt-BR" sz="1050">
                <a:latin typeface="Arial"/>
                <a:ea typeface="Arial"/>
                <a:cs typeface="Arial"/>
                <a:sym typeface="Arial"/>
              </a:rPr>
              <a:t>. Documentos são endereçados no banco de dados por meio de uma </a:t>
            </a:r>
            <a:r>
              <a:rPr i="1" lang="pt-BR" sz="1050">
                <a:latin typeface="Arial"/>
                <a:ea typeface="Arial"/>
                <a:cs typeface="Arial"/>
                <a:sym typeface="Arial"/>
              </a:rPr>
              <a:t>chave</a:t>
            </a:r>
            <a:r>
              <a:rPr lang="pt-BR" sz="1050">
                <a:latin typeface="Arial"/>
                <a:ea typeface="Arial"/>
                <a:cs typeface="Arial"/>
                <a:sym typeface="Arial"/>
              </a:rPr>
              <a:t> única que representa aquele documento. Uma das outras características de definição de um banco de dados orientado a documentos é que além da consulta de chave realizada por uma armazenamento chave-valor, o banco de dados também oferece uma API ou linguagem de consulta que recupera os documentos baseado em seus conteúdos.</a:t>
            </a:r>
            <a:endParaRPr sz="1050">
              <a:latin typeface="Arial"/>
              <a:ea typeface="Arial"/>
              <a:cs typeface="Arial"/>
              <a:sym typeface="Arial"/>
            </a:endParaRPr>
          </a:p>
          <a:p>
            <a:pPr indent="0" lvl="0" marL="0" rtl="0" algn="l">
              <a:spcBef>
                <a:spcPts val="500"/>
              </a:spcBef>
              <a:spcAft>
                <a:spcPts val="0"/>
              </a:spcAft>
              <a:buNone/>
            </a:pPr>
            <a:r>
              <a:rPr lang="pt-BR" sz="1050">
                <a:latin typeface="Arial"/>
                <a:ea typeface="Arial"/>
                <a:cs typeface="Arial"/>
                <a:sym typeface="Arial"/>
              </a:rPr>
              <a:t>Implementações diferentes oferecem modos diferentes de organizar e/ou agrupar documentos:</a:t>
            </a:r>
            <a:endParaRPr sz="1050">
              <a:latin typeface="Arial"/>
              <a:ea typeface="Arial"/>
              <a:cs typeface="Arial"/>
              <a:sym typeface="Arial"/>
            </a:endParaRPr>
          </a:p>
          <a:p>
            <a:pPr indent="-280273" lvl="0" marL="685800" rtl="0" algn="l">
              <a:spcBef>
                <a:spcPts val="600"/>
              </a:spcBef>
              <a:spcAft>
                <a:spcPts val="0"/>
              </a:spcAft>
              <a:buClr>
                <a:schemeClr val="lt1"/>
              </a:buClr>
              <a:buSzPct val="100000"/>
              <a:buFont typeface="Arial"/>
              <a:buChar char="●"/>
            </a:pPr>
            <a:r>
              <a:rPr lang="pt-BR" sz="1050">
                <a:latin typeface="Arial"/>
                <a:ea typeface="Arial"/>
                <a:cs typeface="Arial"/>
                <a:sym typeface="Arial"/>
              </a:rPr>
              <a:t>Coleções</a:t>
            </a:r>
            <a:endParaRPr sz="1050">
              <a:latin typeface="Arial"/>
              <a:ea typeface="Arial"/>
              <a:cs typeface="Arial"/>
              <a:sym typeface="Arial"/>
            </a:endParaRPr>
          </a:p>
          <a:p>
            <a:pPr indent="-280273" lvl="0" marL="685800" rtl="0" algn="l">
              <a:spcBef>
                <a:spcPts val="0"/>
              </a:spcBef>
              <a:spcAft>
                <a:spcPts val="0"/>
              </a:spcAft>
              <a:buClr>
                <a:schemeClr val="lt1"/>
              </a:buClr>
              <a:buSzPct val="100000"/>
              <a:buFont typeface="Arial"/>
              <a:buChar char="●"/>
            </a:pPr>
            <a:r>
              <a:rPr lang="pt-BR" sz="1050">
                <a:latin typeface="Arial"/>
                <a:ea typeface="Arial"/>
                <a:cs typeface="Arial"/>
                <a:sym typeface="Arial"/>
              </a:rPr>
              <a:t>Etiquetas (tags)</a:t>
            </a:r>
            <a:endParaRPr sz="1050">
              <a:latin typeface="Arial"/>
              <a:ea typeface="Arial"/>
              <a:cs typeface="Arial"/>
              <a:sym typeface="Arial"/>
            </a:endParaRPr>
          </a:p>
          <a:p>
            <a:pPr indent="-280273" lvl="0" marL="685800" rtl="0" algn="l">
              <a:spcBef>
                <a:spcPts val="0"/>
              </a:spcBef>
              <a:spcAft>
                <a:spcPts val="0"/>
              </a:spcAft>
              <a:buClr>
                <a:schemeClr val="lt1"/>
              </a:buClr>
              <a:buSzPct val="100000"/>
              <a:buFont typeface="Arial"/>
              <a:buChar char="●"/>
            </a:pPr>
            <a:r>
              <a:rPr lang="pt-BR" sz="1050">
                <a:latin typeface="Arial"/>
                <a:ea typeface="Arial"/>
                <a:cs typeface="Arial"/>
                <a:sym typeface="Arial"/>
              </a:rPr>
              <a:t>Metadados não-visíveis</a:t>
            </a:r>
            <a:endParaRPr sz="1050">
              <a:latin typeface="Arial"/>
              <a:ea typeface="Arial"/>
              <a:cs typeface="Arial"/>
              <a:sym typeface="Arial"/>
            </a:endParaRPr>
          </a:p>
          <a:p>
            <a:pPr indent="-280273" lvl="0" marL="685800" rtl="0" algn="l">
              <a:spcBef>
                <a:spcPts val="0"/>
              </a:spcBef>
              <a:spcAft>
                <a:spcPts val="0"/>
              </a:spcAft>
              <a:buClr>
                <a:schemeClr val="lt1"/>
              </a:buClr>
              <a:buSzPct val="100000"/>
              <a:buFont typeface="Arial"/>
              <a:buChar char="●"/>
            </a:pPr>
            <a:r>
              <a:rPr lang="pt-BR" sz="1050">
                <a:latin typeface="Arial"/>
                <a:ea typeface="Arial"/>
                <a:cs typeface="Arial"/>
                <a:sym typeface="Arial"/>
              </a:rPr>
              <a:t>Hierarquias de diretório</a:t>
            </a:r>
            <a:endParaRPr sz="1050">
              <a:latin typeface="Arial"/>
              <a:ea typeface="Arial"/>
              <a:cs typeface="Arial"/>
              <a:sym typeface="Arial"/>
            </a:endParaRPr>
          </a:p>
          <a:p>
            <a:pPr indent="0" lvl="0" marL="0" rtl="0" algn="l">
              <a:spcBef>
                <a:spcPts val="500"/>
              </a:spcBef>
              <a:spcAft>
                <a:spcPts val="0"/>
              </a:spcAft>
              <a:buNone/>
            </a:pPr>
            <a:r>
              <a:rPr lang="pt-BR" sz="1050">
                <a:latin typeface="Arial"/>
                <a:ea typeface="Arial"/>
                <a:cs typeface="Arial"/>
                <a:sym typeface="Arial"/>
              </a:rPr>
              <a:t>Comparados com bancos de dados relacionais, por exemplo, coleções podem ser consideradas análogas a tabelas e documentos análogos a registros. Porém eles são diferentes: cada registro em uma tabela possui a mesma sequência de campos, enquanto que documentos em uma coleção podem ter campos que são completamente diferentes.</a:t>
            </a:r>
            <a:endParaRPr sz="1050">
              <a:latin typeface="Arial"/>
              <a:ea typeface="Arial"/>
              <a:cs typeface="Arial"/>
              <a:sym typeface="Arial"/>
            </a:endParaRPr>
          </a:p>
          <a:p>
            <a:pPr indent="0" lvl="0" marL="0" rtl="0" algn="l">
              <a:spcBef>
                <a:spcPts val="500"/>
              </a:spcBef>
              <a:spcAft>
                <a:spcPts val="1200"/>
              </a:spcAft>
              <a:buNone/>
            </a:pPr>
            <a:r>
              <a:t/>
            </a:r>
            <a:endParaRPr sz="1050">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DocumentDB</a:t>
            </a:r>
            <a:endParaRPr/>
          </a:p>
          <a:p>
            <a:pPr indent="0" lvl="0" marL="0" rtl="0" algn="ctr">
              <a:spcBef>
                <a:spcPts val="0"/>
              </a:spcBef>
              <a:spcAft>
                <a:spcPts val="0"/>
              </a:spcAft>
              <a:buNone/>
            </a:pPr>
            <a:r>
              <a:rPr lang="pt-BR" sz="1100"/>
              <a:t>Mostrar exemplos</a:t>
            </a:r>
            <a:endParaRPr sz="1100"/>
          </a:p>
          <a:p>
            <a:pPr indent="0" lvl="0" marL="0" rtl="0" algn="ctr">
              <a:spcBef>
                <a:spcPts val="0"/>
              </a:spcBef>
              <a:spcAft>
                <a:spcPts val="0"/>
              </a:spcAft>
              <a:buNone/>
            </a:pPr>
            <a:r>
              <a:rPr lang="pt-BR" sz="1100" u="sng">
                <a:solidFill>
                  <a:schemeClr val="hlink"/>
                </a:solidFill>
                <a:hlinkClick r:id="rId3"/>
              </a:rPr>
              <a:t>https://terminalroot.com.br/2020/02/mongodb.html</a:t>
            </a:r>
            <a:endParaRPr sz="1100"/>
          </a:p>
          <a:p>
            <a:pPr indent="0" lvl="0" marL="0" rtl="0" algn="ctr">
              <a:spcBef>
                <a:spcPts val="0"/>
              </a:spcBef>
              <a:spcAft>
                <a:spcPts val="0"/>
              </a:spcAft>
              <a:buNone/>
            </a:pPr>
            <a:r>
              <a:t/>
            </a:r>
            <a:endParaRPr sz="1100"/>
          </a:p>
        </p:txBody>
      </p:sp>
      <p:sp>
        <p:nvSpPr>
          <p:cNvPr id="391" name="Google Shape;391;p67"/>
          <p:cNvSpPr txBox="1"/>
          <p:nvPr>
            <p:ph idx="1" type="body"/>
          </p:nvPr>
        </p:nvSpPr>
        <p:spPr>
          <a:xfrm>
            <a:off x="1065075" y="1376525"/>
            <a:ext cx="7704300" cy="35523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Font typeface="Arial"/>
              <a:buChar char="●"/>
            </a:pPr>
            <a:r>
              <a:rPr lang="pt-BR" sz="2500">
                <a:latin typeface="Arial"/>
                <a:ea typeface="Arial"/>
                <a:cs typeface="Arial"/>
                <a:sym typeface="Arial"/>
              </a:rPr>
              <a:t>show</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pt-BR" sz="2500">
                <a:latin typeface="Arial"/>
                <a:ea typeface="Arial"/>
                <a:cs typeface="Arial"/>
                <a:sym typeface="Arial"/>
              </a:rPr>
              <a:t>use</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pt-BR" sz="2500">
                <a:latin typeface="Arial"/>
                <a:ea typeface="Arial"/>
                <a:cs typeface="Arial"/>
                <a:sym typeface="Arial"/>
              </a:rPr>
              <a:t>db</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pt-BR" sz="2500">
                <a:latin typeface="Arial"/>
                <a:ea typeface="Arial"/>
                <a:cs typeface="Arial"/>
                <a:sym typeface="Arial"/>
              </a:rPr>
              <a:t>createcollection</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pt-BR" sz="2500">
                <a:latin typeface="Arial"/>
                <a:ea typeface="Arial"/>
                <a:cs typeface="Arial"/>
                <a:sym typeface="Arial"/>
              </a:rPr>
              <a:t>outros</a:t>
            </a:r>
            <a:endParaRPr sz="2500">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Cassandra DB NoSQL</a:t>
            </a:r>
            <a:endParaRPr/>
          </a:p>
        </p:txBody>
      </p:sp>
      <p:sp>
        <p:nvSpPr>
          <p:cNvPr id="397" name="Google Shape;397;p68"/>
          <p:cNvSpPr txBox="1"/>
          <p:nvPr>
            <p:ph idx="1" type="body"/>
          </p:nvPr>
        </p:nvSpPr>
        <p:spPr>
          <a:xfrm>
            <a:off x="1065075" y="1047750"/>
            <a:ext cx="7704300" cy="3552300"/>
          </a:xfrm>
          <a:prstGeom prst="rect">
            <a:avLst/>
          </a:prstGeom>
        </p:spPr>
        <p:txBody>
          <a:bodyPr anchorCtr="0" anchor="t" bIns="91425" lIns="91425" spcFirstLastPara="1" rIns="91425" wrap="square" tIns="91425">
            <a:normAutofit/>
          </a:bodyPr>
          <a:lstStyle/>
          <a:p>
            <a:pPr indent="0" lvl="0" marL="0" rtl="0" algn="l">
              <a:spcBef>
                <a:spcPts val="500"/>
              </a:spcBef>
              <a:spcAft>
                <a:spcPts val="0"/>
              </a:spcAft>
              <a:buNone/>
            </a:pPr>
            <a:r>
              <a:rPr b="1" lang="pt-BR" sz="1100"/>
              <a:t>Mostrar o PPT sobre cassandra e mongoDB</a:t>
            </a:r>
            <a:endParaRPr b="1" sz="1100"/>
          </a:p>
          <a:p>
            <a:pPr indent="0" lvl="0" marL="0" rtl="0" algn="l">
              <a:spcBef>
                <a:spcPts val="500"/>
              </a:spcBef>
              <a:spcAft>
                <a:spcPts val="0"/>
              </a:spcAft>
              <a:buNone/>
            </a:pPr>
            <a:r>
              <a:t/>
            </a:r>
            <a:endParaRPr b="1" sz="1100"/>
          </a:p>
          <a:p>
            <a:pPr indent="0" lvl="0" marL="0" rtl="0" algn="l">
              <a:spcBef>
                <a:spcPts val="500"/>
              </a:spcBef>
              <a:spcAft>
                <a:spcPts val="0"/>
              </a:spcAft>
              <a:buNone/>
            </a:pPr>
            <a:r>
              <a:rPr b="1" lang="pt-BR" sz="1100" u="sng">
                <a:solidFill>
                  <a:schemeClr val="hlink"/>
                </a:solidFill>
                <a:hlinkClick r:id="rId3"/>
              </a:rPr>
              <a:t>https://docs.google.com/presentation/d/1Yc4zfNC33uq63oHCgphswL643P3NrOrnOqjt54Wptas/edit#slide=id.p2</a:t>
            </a:r>
            <a:endParaRPr b="1" sz="1100"/>
          </a:p>
          <a:p>
            <a:pPr indent="0" lvl="0" marL="0" rtl="0" algn="l">
              <a:spcBef>
                <a:spcPts val="500"/>
              </a:spcBef>
              <a:spcAft>
                <a:spcPts val="500"/>
              </a:spcAft>
              <a:buNone/>
            </a:pPr>
            <a:r>
              <a:t/>
            </a:r>
            <a:endParaRPr b="1" sz="11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SGBD</a:t>
            </a:r>
            <a:endParaRPr/>
          </a:p>
          <a:p>
            <a:pPr indent="0" lvl="0" marL="0" rtl="0" algn="ctr">
              <a:spcBef>
                <a:spcPts val="0"/>
              </a:spcBef>
              <a:spcAft>
                <a:spcPts val="0"/>
              </a:spcAft>
              <a:buNone/>
            </a:pPr>
            <a:r>
              <a:rPr lang="pt-BR" sz="1100"/>
              <a:t>Subir um mongo no EC2 (Manual) e DocumentDB</a:t>
            </a:r>
            <a:endParaRPr sz="1100"/>
          </a:p>
          <a:p>
            <a:pPr indent="0" lvl="0" marL="0" rtl="0" algn="ctr">
              <a:spcBef>
                <a:spcPts val="0"/>
              </a:spcBef>
              <a:spcAft>
                <a:spcPts val="0"/>
              </a:spcAft>
              <a:buNone/>
            </a:pPr>
            <a:r>
              <a:t/>
            </a:r>
            <a:endParaRPr sz="1100"/>
          </a:p>
        </p:txBody>
      </p:sp>
      <p:pic>
        <p:nvPicPr>
          <p:cNvPr id="403" name="Google Shape;403;p69"/>
          <p:cNvPicPr preferRelativeResize="0"/>
          <p:nvPr/>
        </p:nvPicPr>
        <p:blipFill>
          <a:blip r:embed="rId3">
            <a:alphaModFix/>
          </a:blip>
          <a:stretch>
            <a:fillRect/>
          </a:stretch>
        </p:blipFill>
        <p:spPr>
          <a:xfrm>
            <a:off x="2125050" y="1146100"/>
            <a:ext cx="5494093" cy="3530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0"/>
          <p:cNvSpPr txBox="1"/>
          <p:nvPr/>
        </p:nvSpPr>
        <p:spPr>
          <a:xfrm>
            <a:off x="1109925" y="66600"/>
            <a:ext cx="7176900" cy="502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sudo apt install mysql-server</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sudo mysql -u root</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create database treinamento_database;</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ALTER USER </a:t>
            </a:r>
            <a:r>
              <a:rPr lang="pt-BR" sz="700">
                <a:solidFill>
                  <a:srgbClr val="CE9178"/>
                </a:solidFill>
                <a:highlight>
                  <a:srgbClr val="1E1E1E"/>
                </a:highlight>
                <a:latin typeface="Courier New"/>
                <a:ea typeface="Courier New"/>
                <a:cs typeface="Courier New"/>
                <a:sym typeface="Courier New"/>
              </a:rPr>
              <a:t>'root'</a:t>
            </a:r>
            <a:r>
              <a:rPr lang="pt-BR" sz="700">
                <a:solidFill>
                  <a:srgbClr val="D4D4D4"/>
                </a:solidFill>
                <a:highlight>
                  <a:srgbClr val="1E1E1E"/>
                </a:highlight>
                <a:latin typeface="Courier New"/>
                <a:ea typeface="Courier New"/>
                <a:cs typeface="Courier New"/>
                <a:sym typeface="Courier New"/>
              </a:rPr>
              <a:t>@</a:t>
            </a:r>
            <a:r>
              <a:rPr lang="pt-BR" sz="700">
                <a:solidFill>
                  <a:srgbClr val="CE9178"/>
                </a:solidFill>
                <a:highlight>
                  <a:srgbClr val="1E1E1E"/>
                </a:highlight>
                <a:latin typeface="Courier New"/>
                <a:ea typeface="Courier New"/>
                <a:cs typeface="Courier New"/>
                <a:sym typeface="Courier New"/>
              </a:rPr>
              <a:t>'localhost'</a:t>
            </a:r>
            <a:r>
              <a:rPr lang="pt-BR" sz="700">
                <a:solidFill>
                  <a:srgbClr val="D4D4D4"/>
                </a:solidFill>
                <a:highlight>
                  <a:srgbClr val="1E1E1E"/>
                </a:highlight>
                <a:latin typeface="Courier New"/>
                <a:ea typeface="Courier New"/>
                <a:cs typeface="Courier New"/>
                <a:sym typeface="Courier New"/>
              </a:rPr>
              <a:t> IDENTIFIED BY </a:t>
            </a:r>
            <a:r>
              <a:rPr lang="pt-BR" sz="700">
                <a:solidFill>
                  <a:srgbClr val="CE9178"/>
                </a:solidFill>
                <a:highlight>
                  <a:srgbClr val="1E1E1E"/>
                </a:highlight>
                <a:latin typeface="Courier New"/>
                <a:ea typeface="Courier New"/>
                <a:cs typeface="Courier New"/>
                <a:sym typeface="Courier New"/>
              </a:rPr>
              <a:t>'Senha&amp;12_torne00'</a:t>
            </a:r>
            <a:r>
              <a:rPr lang="pt-BR" sz="700">
                <a:solidFill>
                  <a:srgbClr val="6A9955"/>
                </a:solidFill>
                <a:highlight>
                  <a:srgbClr val="1E1E1E"/>
                </a:highlight>
                <a:latin typeface="Courier New"/>
                <a:ea typeface="Courier New"/>
                <a:cs typeface="Courier New"/>
                <a:sym typeface="Courier New"/>
              </a:rPr>
              <a:t>;</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6A9955"/>
                </a:solidFill>
                <a:highlight>
                  <a:srgbClr val="1E1E1E"/>
                </a:highlight>
                <a:latin typeface="Courier New"/>
                <a:ea typeface="Courier New"/>
                <a:cs typeface="Courier New"/>
                <a:sym typeface="Courier New"/>
              </a:rPr>
              <a:t># liberando user root para conectar no localhost(127.0.0.1)</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CREATE USER </a:t>
            </a:r>
            <a:r>
              <a:rPr lang="pt-BR" sz="700">
                <a:solidFill>
                  <a:srgbClr val="CE9178"/>
                </a:solidFill>
                <a:highlight>
                  <a:srgbClr val="1E1E1E"/>
                </a:highlight>
                <a:latin typeface="Courier New"/>
                <a:ea typeface="Courier New"/>
                <a:cs typeface="Courier New"/>
                <a:sym typeface="Courier New"/>
              </a:rPr>
              <a:t>'root'</a:t>
            </a:r>
            <a:r>
              <a:rPr lang="pt-BR" sz="700">
                <a:solidFill>
                  <a:srgbClr val="D4D4D4"/>
                </a:solidFill>
                <a:highlight>
                  <a:srgbClr val="1E1E1E"/>
                </a:highlight>
                <a:latin typeface="Courier New"/>
                <a:ea typeface="Courier New"/>
                <a:cs typeface="Courier New"/>
                <a:sym typeface="Courier New"/>
              </a:rPr>
              <a:t>@</a:t>
            </a:r>
            <a:r>
              <a:rPr lang="pt-BR" sz="700">
                <a:solidFill>
                  <a:srgbClr val="CE9178"/>
                </a:solidFill>
                <a:highlight>
                  <a:srgbClr val="1E1E1E"/>
                </a:highlight>
                <a:latin typeface="Courier New"/>
                <a:ea typeface="Courier New"/>
                <a:cs typeface="Courier New"/>
                <a:sym typeface="Courier New"/>
              </a:rPr>
              <a:t>'127.0.0.1'</a:t>
            </a:r>
            <a:r>
              <a:rPr lang="pt-BR" sz="700">
                <a:solidFill>
                  <a:srgbClr val="D4D4D4"/>
                </a:solidFill>
                <a:highlight>
                  <a:srgbClr val="1E1E1E"/>
                </a:highlight>
                <a:latin typeface="Courier New"/>
                <a:ea typeface="Courier New"/>
                <a:cs typeface="Courier New"/>
                <a:sym typeface="Courier New"/>
              </a:rPr>
              <a:t> IDENTIFIED WITH mysql_native_password BY </a:t>
            </a:r>
            <a:r>
              <a:rPr lang="pt-BR" sz="700">
                <a:solidFill>
                  <a:srgbClr val="CE9178"/>
                </a:solidFill>
                <a:highlight>
                  <a:srgbClr val="1E1E1E"/>
                </a:highlight>
                <a:latin typeface="Courier New"/>
                <a:ea typeface="Courier New"/>
                <a:cs typeface="Courier New"/>
                <a:sym typeface="Courier New"/>
              </a:rPr>
              <a:t>'Senha&amp;12_torne00'</a:t>
            </a:r>
            <a:r>
              <a:rPr lang="pt-BR" sz="700">
                <a:solidFill>
                  <a:srgbClr val="6A9955"/>
                </a:solidFill>
                <a:highlight>
                  <a:srgbClr val="1E1E1E"/>
                </a:highlight>
                <a:latin typeface="Courier New"/>
                <a:ea typeface="Courier New"/>
                <a:cs typeface="Courier New"/>
                <a:sym typeface="Courier New"/>
              </a:rPr>
              <a:t>;</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GRANT ALL PRIVILEGES ON *.* TO </a:t>
            </a:r>
            <a:r>
              <a:rPr lang="pt-BR" sz="700">
                <a:solidFill>
                  <a:srgbClr val="CE9178"/>
                </a:solidFill>
                <a:highlight>
                  <a:srgbClr val="1E1E1E"/>
                </a:highlight>
                <a:latin typeface="Courier New"/>
                <a:ea typeface="Courier New"/>
                <a:cs typeface="Courier New"/>
                <a:sym typeface="Courier New"/>
              </a:rPr>
              <a:t>'root'</a:t>
            </a:r>
            <a:r>
              <a:rPr lang="pt-BR" sz="700">
                <a:solidFill>
                  <a:srgbClr val="D4D4D4"/>
                </a:solidFill>
                <a:highlight>
                  <a:srgbClr val="1E1E1E"/>
                </a:highlight>
                <a:latin typeface="Courier New"/>
                <a:ea typeface="Courier New"/>
                <a:cs typeface="Courier New"/>
                <a:sym typeface="Courier New"/>
              </a:rPr>
              <a:t>@</a:t>
            </a:r>
            <a:r>
              <a:rPr lang="pt-BR" sz="700">
                <a:solidFill>
                  <a:srgbClr val="CE9178"/>
                </a:solidFill>
                <a:highlight>
                  <a:srgbClr val="1E1E1E"/>
                </a:highlight>
                <a:latin typeface="Courier New"/>
                <a:ea typeface="Courier New"/>
                <a:cs typeface="Courier New"/>
                <a:sym typeface="Courier New"/>
              </a:rPr>
              <a:t>'127.0.0.1'</a:t>
            </a:r>
            <a:r>
              <a:rPr lang="pt-BR" sz="700">
                <a:solidFill>
                  <a:srgbClr val="6A9955"/>
                </a:solidFill>
                <a:highlight>
                  <a:srgbClr val="1E1E1E"/>
                </a:highlight>
                <a:latin typeface="Courier New"/>
                <a:ea typeface="Courier New"/>
                <a:cs typeface="Courier New"/>
                <a:sym typeface="Courier New"/>
              </a:rPr>
              <a:t>;</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FLUSH PRIVILEGES</a:t>
            </a:r>
            <a:r>
              <a:rPr lang="pt-BR" sz="700">
                <a:solidFill>
                  <a:srgbClr val="6A9955"/>
                </a:solidFill>
                <a:highlight>
                  <a:srgbClr val="1E1E1E"/>
                </a:highlight>
                <a:latin typeface="Courier New"/>
                <a:ea typeface="Courier New"/>
                <a:cs typeface="Courier New"/>
                <a:sym typeface="Courier New"/>
              </a:rPr>
              <a:t>;</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6A9955"/>
                </a:solidFill>
                <a:highlight>
                  <a:srgbClr val="1E1E1E"/>
                </a:highlight>
                <a:latin typeface="Courier New"/>
                <a:ea typeface="Courier New"/>
                <a:cs typeface="Courier New"/>
                <a:sym typeface="Courier New"/>
              </a:rPr>
              <a:t># liberando user root para conectar com qualquer IP</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CREATE USER </a:t>
            </a:r>
            <a:r>
              <a:rPr lang="pt-BR" sz="700">
                <a:solidFill>
                  <a:srgbClr val="CE9178"/>
                </a:solidFill>
                <a:highlight>
                  <a:srgbClr val="1E1E1E"/>
                </a:highlight>
                <a:latin typeface="Courier New"/>
                <a:ea typeface="Courier New"/>
                <a:cs typeface="Courier New"/>
                <a:sym typeface="Courier New"/>
              </a:rPr>
              <a:t>'root'</a:t>
            </a:r>
            <a:r>
              <a:rPr lang="pt-BR" sz="700">
                <a:solidFill>
                  <a:srgbClr val="D4D4D4"/>
                </a:solidFill>
                <a:highlight>
                  <a:srgbClr val="1E1E1E"/>
                </a:highlight>
                <a:latin typeface="Courier New"/>
                <a:ea typeface="Courier New"/>
                <a:cs typeface="Courier New"/>
                <a:sym typeface="Courier New"/>
              </a:rPr>
              <a:t>@</a:t>
            </a:r>
            <a:r>
              <a:rPr lang="pt-BR" sz="700">
                <a:solidFill>
                  <a:srgbClr val="CE9178"/>
                </a:solidFill>
                <a:highlight>
                  <a:srgbClr val="1E1E1E"/>
                </a:highlight>
                <a:latin typeface="Courier New"/>
                <a:ea typeface="Courier New"/>
                <a:cs typeface="Courier New"/>
                <a:sym typeface="Courier New"/>
              </a:rPr>
              <a:t>'%'</a:t>
            </a:r>
            <a:r>
              <a:rPr lang="pt-BR" sz="700">
                <a:solidFill>
                  <a:srgbClr val="D4D4D4"/>
                </a:solidFill>
                <a:highlight>
                  <a:srgbClr val="1E1E1E"/>
                </a:highlight>
                <a:latin typeface="Courier New"/>
                <a:ea typeface="Courier New"/>
                <a:cs typeface="Courier New"/>
                <a:sym typeface="Courier New"/>
              </a:rPr>
              <a:t> IDENTIFIED WITH mysql_native_password BY </a:t>
            </a:r>
            <a:r>
              <a:rPr lang="pt-BR" sz="700">
                <a:solidFill>
                  <a:srgbClr val="CE9178"/>
                </a:solidFill>
                <a:highlight>
                  <a:srgbClr val="1E1E1E"/>
                </a:highlight>
                <a:latin typeface="Courier New"/>
                <a:ea typeface="Courier New"/>
                <a:cs typeface="Courier New"/>
                <a:sym typeface="Courier New"/>
              </a:rPr>
              <a:t>'Senha&amp;12_torne00'</a:t>
            </a:r>
            <a:r>
              <a:rPr lang="pt-BR" sz="700">
                <a:solidFill>
                  <a:srgbClr val="6A9955"/>
                </a:solidFill>
                <a:highlight>
                  <a:srgbClr val="1E1E1E"/>
                </a:highlight>
                <a:latin typeface="Courier New"/>
                <a:ea typeface="Courier New"/>
                <a:cs typeface="Courier New"/>
                <a:sym typeface="Courier New"/>
              </a:rPr>
              <a:t>;</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GRANT ALL PRIVILEGES ON *.* TO </a:t>
            </a:r>
            <a:r>
              <a:rPr lang="pt-BR" sz="700">
                <a:solidFill>
                  <a:srgbClr val="CE9178"/>
                </a:solidFill>
                <a:highlight>
                  <a:srgbClr val="1E1E1E"/>
                </a:highlight>
                <a:latin typeface="Courier New"/>
                <a:ea typeface="Courier New"/>
                <a:cs typeface="Courier New"/>
                <a:sym typeface="Courier New"/>
              </a:rPr>
              <a:t>'root'</a:t>
            </a:r>
            <a:r>
              <a:rPr lang="pt-BR" sz="700">
                <a:solidFill>
                  <a:srgbClr val="D4D4D4"/>
                </a:solidFill>
                <a:highlight>
                  <a:srgbClr val="1E1E1E"/>
                </a:highlight>
                <a:latin typeface="Courier New"/>
                <a:ea typeface="Courier New"/>
                <a:cs typeface="Courier New"/>
                <a:sym typeface="Courier New"/>
              </a:rPr>
              <a:t>@</a:t>
            </a:r>
            <a:r>
              <a:rPr lang="pt-BR" sz="700">
                <a:solidFill>
                  <a:srgbClr val="CE9178"/>
                </a:solidFill>
                <a:highlight>
                  <a:srgbClr val="1E1E1E"/>
                </a:highlight>
                <a:latin typeface="Courier New"/>
                <a:ea typeface="Courier New"/>
                <a:cs typeface="Courier New"/>
                <a:sym typeface="Courier New"/>
              </a:rPr>
              <a:t>'%'</a:t>
            </a:r>
            <a:r>
              <a:rPr lang="pt-BR" sz="700">
                <a:solidFill>
                  <a:srgbClr val="6A9955"/>
                </a:solidFill>
                <a:highlight>
                  <a:srgbClr val="1E1E1E"/>
                </a:highlight>
                <a:latin typeface="Courier New"/>
                <a:ea typeface="Courier New"/>
                <a:cs typeface="Courier New"/>
                <a:sym typeface="Courier New"/>
              </a:rPr>
              <a:t>;</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FLUSH PRIVILEGES</a:t>
            </a:r>
            <a:r>
              <a:rPr lang="pt-BR" sz="700">
                <a:solidFill>
                  <a:srgbClr val="6A9955"/>
                </a:solidFill>
                <a:highlight>
                  <a:srgbClr val="1E1E1E"/>
                </a:highlight>
                <a:latin typeface="Courier New"/>
                <a:ea typeface="Courier New"/>
                <a:cs typeface="Courier New"/>
                <a:sym typeface="Courier New"/>
              </a:rPr>
              <a:t>;</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6A9955"/>
                </a:solidFill>
                <a:highlight>
                  <a:srgbClr val="1E1E1E"/>
                </a:highlight>
                <a:latin typeface="Courier New"/>
                <a:ea typeface="Courier New"/>
                <a:cs typeface="Courier New"/>
                <a:sym typeface="Courier New"/>
              </a:rPr>
              <a:t>SELECT user,authentication_string,plugin,host FROM mysql.user;</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vim /etc/mysql/mysql.conf.d/mysqld.cnf</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6A9955"/>
                </a:solidFill>
                <a:highlight>
                  <a:srgbClr val="1E1E1E"/>
                </a:highlight>
                <a:latin typeface="Courier New"/>
                <a:ea typeface="Courier New"/>
                <a:cs typeface="Courier New"/>
                <a:sym typeface="Courier New"/>
              </a:rPr>
              <a:t># dentro do arquivo alterar o bind para qualquer IP</a:t>
            </a:r>
            <a:endParaRPr sz="7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569CD6"/>
                </a:solidFill>
                <a:highlight>
                  <a:srgbClr val="1E1E1E"/>
                </a:highlight>
                <a:latin typeface="Courier New"/>
                <a:ea typeface="Courier New"/>
                <a:cs typeface="Courier New"/>
                <a:sym typeface="Courier New"/>
              </a:rPr>
              <a:t>bind-address</a:t>
            </a:r>
            <a:r>
              <a:rPr lang="pt-BR" sz="700">
                <a:solidFill>
                  <a:srgbClr val="D4D4D4"/>
                </a:solidFill>
                <a:highlight>
                  <a:srgbClr val="1E1E1E"/>
                </a:highlight>
                <a:latin typeface="Courier New"/>
                <a:ea typeface="Courier New"/>
                <a:cs typeface="Courier New"/>
                <a:sym typeface="Courier New"/>
              </a:rPr>
              <a:t>            = 0.0.0.0</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569CD6"/>
                </a:solidFill>
                <a:highlight>
                  <a:srgbClr val="1E1E1E"/>
                </a:highlight>
                <a:latin typeface="Courier New"/>
                <a:ea typeface="Courier New"/>
                <a:cs typeface="Courier New"/>
                <a:sym typeface="Courier New"/>
              </a:rPr>
              <a:t>mysqlx-bind-address</a:t>
            </a:r>
            <a:r>
              <a:rPr lang="pt-BR" sz="700">
                <a:solidFill>
                  <a:srgbClr val="D4D4D4"/>
                </a:solidFill>
                <a:highlight>
                  <a:srgbClr val="1E1E1E"/>
                </a:highlight>
                <a:latin typeface="Courier New"/>
                <a:ea typeface="Courier New"/>
                <a:cs typeface="Courier New"/>
                <a:sym typeface="Courier New"/>
              </a:rPr>
              <a:t>     = 0.0.0.0</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br>
              <a:rPr lang="pt-BR" sz="700">
                <a:solidFill>
                  <a:srgbClr val="D4D4D4"/>
                </a:solidFill>
                <a:highlight>
                  <a:srgbClr val="1E1E1E"/>
                </a:highlight>
                <a:latin typeface="Courier New"/>
                <a:ea typeface="Courier New"/>
                <a:cs typeface="Courier New"/>
                <a:sym typeface="Courier New"/>
              </a:rPr>
            </a:br>
            <a:r>
              <a:rPr lang="pt-BR" sz="700">
                <a:solidFill>
                  <a:srgbClr val="D4D4D4"/>
                </a:solidFill>
                <a:highlight>
                  <a:srgbClr val="1E1E1E"/>
                </a:highlight>
                <a:latin typeface="Courier New"/>
                <a:ea typeface="Courier New"/>
                <a:cs typeface="Courier New"/>
                <a:sym typeface="Courier New"/>
              </a:rPr>
              <a:t>/etc/init.d/mysql restart</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wget </a:t>
            </a:r>
            <a:r>
              <a:rPr lang="pt-BR" sz="700" u="sng">
                <a:solidFill>
                  <a:schemeClr val="hlink"/>
                </a:solidFill>
                <a:highlight>
                  <a:srgbClr val="1E1E1E"/>
                </a:highlight>
                <a:latin typeface="Courier New"/>
                <a:ea typeface="Courier New"/>
                <a:cs typeface="Courier New"/>
                <a:sym typeface="Courier New"/>
                <a:hlinkClick r:id="rId3"/>
              </a:rPr>
              <a:t>https://raw.githubusercontent.com/torneseumprogramador/imersao-seguranca-web/main/sql/imersao_seguranca_dump.sql</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mysql -u root treinamento_database &lt; imersao_seguranca_dump.sql</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6A9955"/>
                </a:solidFill>
                <a:highlight>
                  <a:srgbClr val="1E1E1E"/>
                </a:highlight>
                <a:latin typeface="Courier New"/>
                <a:ea typeface="Courier New"/>
                <a:cs typeface="Courier New"/>
                <a:sym typeface="Courier New"/>
              </a:rPr>
              <a:t># Para testar usar a maquina de DEV</a:t>
            </a:r>
            <a:br>
              <a:rPr lang="pt-BR" sz="700">
                <a:solidFill>
                  <a:srgbClr val="D4D4D4"/>
                </a:solidFill>
                <a:highlight>
                  <a:srgbClr val="1E1E1E"/>
                </a:highlight>
                <a:latin typeface="Courier New"/>
                <a:ea typeface="Courier New"/>
                <a:cs typeface="Courier New"/>
                <a:sym typeface="Courier New"/>
              </a:rPr>
            </a:br>
            <a:r>
              <a:rPr lang="pt-BR" sz="700">
                <a:solidFill>
                  <a:srgbClr val="D4D4D4"/>
                </a:solidFill>
                <a:highlight>
                  <a:srgbClr val="1E1E1E"/>
                </a:highlight>
                <a:latin typeface="Courier New"/>
                <a:ea typeface="Courier New"/>
                <a:cs typeface="Courier New"/>
                <a:sym typeface="Courier New"/>
              </a:rPr>
              <a:t>mysql -u root -h IP_MAQUINA_DEPLOY -p</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6A9955"/>
                </a:solidFill>
                <a:highlight>
                  <a:srgbClr val="1E1E1E"/>
                </a:highlight>
                <a:latin typeface="Courier New"/>
                <a:ea typeface="Courier New"/>
                <a:cs typeface="Courier New"/>
                <a:sym typeface="Courier New"/>
              </a:rPr>
              <a:t># Para testar usar a maquina de DEV</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mysqldump -P 3306 -h 18.231.42.94 -u root -p treinamento_database &gt; treinamento.dump</a:t>
            </a:r>
            <a:endParaRPr sz="7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700">
                <a:solidFill>
                  <a:srgbClr val="D4D4D4"/>
                </a:solidFill>
                <a:highlight>
                  <a:srgbClr val="1E1E1E"/>
                </a:highlight>
                <a:latin typeface="Courier New"/>
                <a:ea typeface="Courier New"/>
                <a:cs typeface="Courier New"/>
                <a:sym typeface="Courier New"/>
              </a:rPr>
              <a:t>mysql -u root -p -h 18.231.42.94 treinamento_database &lt; treinamento.dump</a:t>
            </a:r>
            <a:endParaRPr sz="7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1"/>
          <p:cNvSpPr txBox="1"/>
          <p:nvPr/>
        </p:nvSpPr>
        <p:spPr>
          <a:xfrm>
            <a:off x="1283875" y="223100"/>
            <a:ext cx="7176900" cy="572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git clone https://github.com/Didox/nodejs-seguranca</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cd nodejs-seguranca</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npm install</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npm start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vim ~/.bashrc</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export PORT=8081</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source ~/.bashrc</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echo $PORT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sudo vim /etc/nginx/sites-available/default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server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        listen 80 default_server;</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        listen [::]:80 default_server;</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         location /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                proxy_pass  http://localhost:8080;</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sudo systemctrl restart nginx</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DevOps</a:t>
            </a:r>
            <a:endParaRPr/>
          </a:p>
          <a:p>
            <a:pPr indent="0" lvl="0" marL="0" rtl="0" algn="ctr">
              <a:lnSpc>
                <a:spcPct val="115000"/>
              </a:lnSpc>
              <a:spcBef>
                <a:spcPts val="0"/>
              </a:spcBef>
              <a:spcAft>
                <a:spcPts val="0"/>
              </a:spcAft>
              <a:buNone/>
            </a:pPr>
            <a:r>
              <a:rPr lang="pt-BR" sz="1100" u="sng">
                <a:solidFill>
                  <a:srgbClr val="3C78D8"/>
                </a:solidFill>
                <a:latin typeface="Arial"/>
                <a:ea typeface="Arial"/>
                <a:cs typeface="Arial"/>
                <a:sym typeface="Arial"/>
                <a:hlinkClick r:id="rId3">
                  <a:extLst>
                    <a:ext uri="{A12FA001-AC4F-418D-AE19-62706E023703}">
                      <ahyp:hlinkClr val="tx"/>
                    </a:ext>
                  </a:extLst>
                </a:hlinkClick>
              </a:rPr>
              <a:t>https://blog.estabil.is/calms-conceito-devops/</a:t>
            </a:r>
            <a:endParaRPr>
              <a:solidFill>
                <a:srgbClr val="3C78D8"/>
              </a:solidFill>
            </a:endParaRPr>
          </a:p>
          <a:p>
            <a:pPr indent="0" lvl="0" marL="0" rtl="0" algn="ctr">
              <a:lnSpc>
                <a:spcPct val="115000"/>
              </a:lnSpc>
              <a:spcBef>
                <a:spcPts val="0"/>
              </a:spcBef>
              <a:spcAft>
                <a:spcPts val="0"/>
              </a:spcAft>
              <a:buNone/>
            </a:pPr>
            <a:r>
              <a:rPr lang="pt-BR" sz="1100">
                <a:solidFill>
                  <a:srgbClr val="434343"/>
                </a:solidFill>
              </a:rPr>
              <a:t>Lean = Cultura para evitar desperdícios</a:t>
            </a:r>
            <a:endParaRPr sz="1100">
              <a:solidFill>
                <a:srgbClr val="434343"/>
              </a:solidFill>
            </a:endParaRPr>
          </a:p>
        </p:txBody>
      </p:sp>
      <p:pic>
        <p:nvPicPr>
          <p:cNvPr id="82" name="Google Shape;82;p18"/>
          <p:cNvPicPr preferRelativeResize="0"/>
          <p:nvPr/>
        </p:nvPicPr>
        <p:blipFill>
          <a:blip r:embed="rId4">
            <a:alphaModFix/>
          </a:blip>
          <a:stretch>
            <a:fillRect/>
          </a:stretch>
        </p:blipFill>
        <p:spPr>
          <a:xfrm>
            <a:off x="1664750" y="1350625"/>
            <a:ext cx="5734050" cy="2971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2"/>
          <p:cNvSpPr txBox="1"/>
          <p:nvPr/>
        </p:nvSpPr>
        <p:spPr>
          <a:xfrm>
            <a:off x="1283875" y="223100"/>
            <a:ext cx="7176900" cy="34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Logs do nginx</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tail -f /var/log/nginx/error.log</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tail -f /var/log/nginx/access.log</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 </a:t>
            </a:r>
            <a:r>
              <a:rPr lang="pt-BR" sz="900">
                <a:solidFill>
                  <a:srgbClr val="D4D4D4"/>
                </a:solidFill>
                <a:highlight>
                  <a:srgbClr val="1E1E1E"/>
                </a:highlight>
                <a:latin typeface="Courier New"/>
                <a:ea typeface="Courier New"/>
                <a:cs typeface="Courier New"/>
                <a:sym typeface="Courier New"/>
              </a:rPr>
              <a:t>Upload e download de arquivo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scp -r -i '/c/Users/Felipe/.ssh/id_rsa' '/c/Users/Felipe C/Downloads/chave_privada_mysql.pem' ubuntu@ec2-18-231-171-65.sa-east-1.compute.amazonaws.com:/home/ubuntu --&gt;upload</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900">
                <a:solidFill>
                  <a:srgbClr val="D4D4D4"/>
                </a:solidFill>
                <a:highlight>
                  <a:srgbClr val="1E1E1E"/>
                </a:highlight>
                <a:latin typeface="Courier New"/>
                <a:ea typeface="Courier New"/>
                <a:cs typeface="Courier New"/>
                <a:sym typeface="Courier New"/>
              </a:rPr>
              <a:t>scp -r -i '/c/Users/Felipe/.ssh/id_rsa' ubuntu@ec2-18-231-171-65.sa-east-1.compute.amazonaws.com:/home/ubuntu/teste.txt '/c/Users/Felipe C/Downloads/teste.txt' --&gt;download</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3"/>
          <p:cNvSpPr txBox="1"/>
          <p:nvPr/>
        </p:nvSpPr>
        <p:spPr>
          <a:xfrm>
            <a:off x="1283875" y="223100"/>
            <a:ext cx="7176900" cy="845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#!/bin/bash</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apt update &amp;&amp; apt upgrade -y</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apt install net-tools nginx -y</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cat &lt;&lt;EOF &gt;&gt; /etc/hosts</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127.0.0.1 appservers</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172.20.16.11 appserv1 ## substitua pelos ip privado do appserver1</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172.20.63.249 appserv2 ## substitua pelos ip privado do appserver2</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EOF</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cat &lt;&lt;EOF &gt; /etc/nginx/sites-available/default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server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 Location that proxies requests to the upstream group</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location /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proxy_pass http://appservers;</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location /nginx_status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stub_status;</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allow 127.0.0.1;       #only allow requests from localhost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deny all;              #deny all other hosts</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EOF</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cat &lt;&lt;EOF &gt; /etc/nginx/nginx.conf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user www-data;</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worker_processes auto;</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pid /run/nginx.pid;</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include /etc/nginx/modules-enabled/*.conf;</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events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worker_connections 768;</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http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sendfile on;</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tcp_nopush on;</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tcp_nodelay on;</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keepalive_timeout 65;</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types_hash_max_size 2048;</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include /etc/nginx/mime.types;</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default_type application/octet-stream;</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ssl_prefer_server_ciphers on;</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access_log /var/log/nginx/access.log;</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error_log /var/log/nginx/error.log;</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gzip on;</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include /etc/nginx/conf.d/*.conf;</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include /etc/nginx/sites-enabled/*;</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upstream appservers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server appserv1:8080;</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        server appserv2:8080;</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EOF</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pt-BR" sz="500">
                <a:solidFill>
                  <a:srgbClr val="D4D4D4"/>
                </a:solidFill>
                <a:highlight>
                  <a:srgbClr val="1E1E1E"/>
                </a:highlight>
                <a:latin typeface="Courier New"/>
                <a:ea typeface="Courier New"/>
                <a:cs typeface="Courier New"/>
                <a:sym typeface="Courier New"/>
              </a:rPr>
              <a:t>service nginx restart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74"/>
          <p:cNvPicPr preferRelativeResize="0"/>
          <p:nvPr/>
        </p:nvPicPr>
        <p:blipFill>
          <a:blip r:embed="rId3">
            <a:alphaModFix/>
          </a:blip>
          <a:stretch>
            <a:fillRect/>
          </a:stretch>
        </p:blipFill>
        <p:spPr>
          <a:xfrm>
            <a:off x="350175" y="882615"/>
            <a:ext cx="8443653" cy="38029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75"/>
          <p:cNvPicPr preferRelativeResize="0"/>
          <p:nvPr/>
        </p:nvPicPr>
        <p:blipFill>
          <a:blip r:embed="rId3">
            <a:alphaModFix/>
          </a:blip>
          <a:stretch>
            <a:fillRect/>
          </a:stretch>
        </p:blipFill>
        <p:spPr>
          <a:xfrm>
            <a:off x="539600" y="755574"/>
            <a:ext cx="8064796" cy="36323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Route 53</a:t>
            </a:r>
            <a:endParaRPr/>
          </a:p>
        </p:txBody>
      </p:sp>
      <p:sp>
        <p:nvSpPr>
          <p:cNvPr id="439" name="Google Shape;439;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200">
                <a:latin typeface="Arial"/>
                <a:ea typeface="Arial"/>
                <a:cs typeface="Arial"/>
                <a:sym typeface="Arial"/>
              </a:rPr>
              <a:t>O Amazon Route 53 é um web service </a:t>
            </a:r>
            <a:r>
              <a:rPr lang="pt-BR" sz="1200">
                <a:uFill>
                  <a:noFill/>
                </a:uFill>
                <a:latin typeface="Arial"/>
                <a:ea typeface="Arial"/>
                <a:cs typeface="Arial"/>
                <a:sym typeface="Arial"/>
                <a:hlinkClick r:id="rId3"/>
              </a:rPr>
              <a:t>Domain Name System (DNS)</a:t>
            </a:r>
            <a:r>
              <a:rPr lang="pt-BR" sz="1200">
                <a:latin typeface="Arial"/>
                <a:ea typeface="Arial"/>
                <a:cs typeface="Arial"/>
                <a:sym typeface="Arial"/>
              </a:rPr>
              <a:t> na nuvem altamente disponível e escalável. Ele foi projetado para oferecer aos desenvolvedores e empresas uma maneira altamente confiável e econômica de direcionar os usuários finais aos aplicativos de Internet, convertendo nomes como www.example.com para endereços IP numéricos como 192.0.2.1, usados pelos computadores para se conectarem entre si. O Amazon Route 53 também é totalmente compatível com o IPv6.</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Criar imagem</a:t>
            </a:r>
            <a:endParaRPr/>
          </a:p>
        </p:txBody>
      </p:sp>
      <p:sp>
        <p:nvSpPr>
          <p:cNvPr id="445" name="Google Shape;445;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200">
                <a:latin typeface="Arial"/>
                <a:ea typeface="Arial"/>
                <a:cs typeface="Arial"/>
                <a:sym typeface="Arial"/>
              </a:rPr>
              <a:t>Para usar no load lancer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Elastic Load Balancer</a:t>
            </a:r>
            <a:endParaRPr/>
          </a:p>
        </p:txBody>
      </p:sp>
      <p:sp>
        <p:nvSpPr>
          <p:cNvPr id="451" name="Google Shape;451;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200">
                <a:latin typeface="Arial"/>
                <a:ea typeface="Arial"/>
                <a:cs typeface="Arial"/>
                <a:sym typeface="Arial"/>
              </a:rPr>
              <a:t>O Elastic Load Balancing distribui automaticamente o tráfego de entrada de aplicações entre diversos destinos, como instâncias do Amazon EC2, contêineres, endereços IP, funções do Lambda e dispositivos virtuais. O serviço pode lidar com a carga variável de tráfego das aplicações em uma única zona de disponibilidade ou em diversas zonas de disponibilidade. O Elastic Load Balancing oferece quatro tipos de balanceadores de carga, todos eles com a alta disponibilidade, a escalabilidade automática e a segurança robusta necessárias para tornar as aplicações tolerantes a falhas.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Nginx</a:t>
            </a:r>
            <a:endParaRPr/>
          </a:p>
        </p:txBody>
      </p:sp>
      <p:sp>
        <p:nvSpPr>
          <p:cNvPr id="457" name="Google Shape;457;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500"/>
              </a:spcBef>
              <a:spcAft>
                <a:spcPts val="0"/>
              </a:spcAft>
              <a:buNone/>
            </a:pPr>
            <a:r>
              <a:rPr b="1" lang="pt-BR" sz="1400">
                <a:latin typeface="Arial"/>
                <a:ea typeface="Arial"/>
                <a:cs typeface="Arial"/>
                <a:sym typeface="Arial"/>
              </a:rPr>
              <a:t>Nginx</a:t>
            </a:r>
            <a:r>
              <a:rPr lang="pt-BR" sz="1400">
                <a:latin typeface="Arial"/>
                <a:ea typeface="Arial"/>
                <a:cs typeface="Arial"/>
                <a:sym typeface="Arial"/>
              </a:rPr>
              <a:t> (lê-se "engine x") é um servidor leve de </a:t>
            </a:r>
            <a:r>
              <a:rPr lang="pt-BR" sz="1400">
                <a:uFill>
                  <a:noFill/>
                </a:uFill>
                <a:latin typeface="Arial"/>
                <a:ea typeface="Arial"/>
                <a:cs typeface="Arial"/>
                <a:sym typeface="Arial"/>
                <a:hlinkClick r:id="rId3"/>
              </a:rPr>
              <a:t>HTTP</a:t>
            </a:r>
            <a:r>
              <a:rPr lang="pt-BR" sz="1400">
                <a:latin typeface="Arial"/>
                <a:ea typeface="Arial"/>
                <a:cs typeface="Arial"/>
                <a:sym typeface="Arial"/>
              </a:rPr>
              <a:t>, </a:t>
            </a:r>
            <a:r>
              <a:rPr lang="pt-BR" sz="1400">
                <a:uFill>
                  <a:noFill/>
                </a:uFill>
                <a:latin typeface="Arial"/>
                <a:ea typeface="Arial"/>
                <a:cs typeface="Arial"/>
                <a:sym typeface="Arial"/>
                <a:hlinkClick r:id="rId4"/>
              </a:rPr>
              <a:t>proxy reverso</a:t>
            </a:r>
            <a:r>
              <a:rPr lang="pt-BR" sz="1400">
                <a:latin typeface="Arial"/>
                <a:ea typeface="Arial"/>
                <a:cs typeface="Arial"/>
                <a:sym typeface="Arial"/>
              </a:rPr>
              <a:t>, proxy de e-mail IMAP/POP3, feito por Igor Sysoev em 2005, sob </a:t>
            </a:r>
            <a:r>
              <a:rPr lang="pt-BR" sz="1400">
                <a:uFill>
                  <a:noFill/>
                </a:uFill>
                <a:latin typeface="Arial"/>
                <a:ea typeface="Arial"/>
                <a:cs typeface="Arial"/>
                <a:sym typeface="Arial"/>
                <a:hlinkClick r:id="rId5"/>
              </a:rPr>
              <a:t>licença BSD-like</a:t>
            </a:r>
            <a:r>
              <a:rPr lang="pt-BR" sz="1400">
                <a:latin typeface="Arial"/>
                <a:ea typeface="Arial"/>
                <a:cs typeface="Arial"/>
                <a:sym typeface="Arial"/>
              </a:rPr>
              <a:t> </a:t>
            </a:r>
            <a:r>
              <a:rPr i="1" lang="pt-BR" sz="1400">
                <a:latin typeface="Arial"/>
                <a:ea typeface="Arial"/>
                <a:cs typeface="Arial"/>
                <a:sym typeface="Arial"/>
              </a:rPr>
              <a:t>2-clause</a:t>
            </a:r>
            <a:r>
              <a:rPr lang="pt-BR" sz="1400">
                <a:latin typeface="Arial"/>
                <a:ea typeface="Arial"/>
                <a:cs typeface="Arial"/>
                <a:sym typeface="Arial"/>
              </a:rPr>
              <a:t>.</a:t>
            </a:r>
            <a:endParaRPr sz="1400">
              <a:latin typeface="Arial"/>
              <a:ea typeface="Arial"/>
              <a:cs typeface="Arial"/>
              <a:sym typeface="Arial"/>
            </a:endParaRPr>
          </a:p>
          <a:p>
            <a:pPr indent="0" lvl="0" marL="0" rtl="0" algn="l">
              <a:spcBef>
                <a:spcPts val="500"/>
              </a:spcBef>
              <a:spcAft>
                <a:spcPts val="0"/>
              </a:spcAft>
              <a:buNone/>
            </a:pPr>
            <a:r>
              <a:rPr lang="pt-BR" sz="1400">
                <a:latin typeface="Arial"/>
                <a:ea typeface="Arial"/>
                <a:cs typeface="Arial"/>
                <a:sym typeface="Arial"/>
              </a:rPr>
              <a:t>O Nginx consome menos memória que o </a:t>
            </a:r>
            <a:r>
              <a:rPr lang="pt-BR" sz="1400">
                <a:uFill>
                  <a:noFill/>
                </a:uFill>
                <a:latin typeface="Arial"/>
                <a:ea typeface="Arial"/>
                <a:cs typeface="Arial"/>
                <a:sym typeface="Arial"/>
                <a:hlinkClick r:id="rId6"/>
              </a:rPr>
              <a:t>Apache</a:t>
            </a:r>
            <a:r>
              <a:rPr lang="pt-BR" sz="1400">
                <a:latin typeface="Arial"/>
                <a:ea typeface="Arial"/>
                <a:cs typeface="Arial"/>
                <a:sym typeface="Arial"/>
              </a:rPr>
              <a:t>, pois lida com requisições Web do tipo “event-based web server”; e o Apache é baseado no “process-based server”, podendo trabalhar juntos. É possível diminuir o consumo de memória do Apache, passando as requisições Web primeiro no Nginx, assim, o Apache não precisa servir arquivos estáticos, e pode depender do bom controle de cache feito pelo Nginx.</a:t>
            </a:r>
            <a:endParaRPr baseline="30000" sz="1400">
              <a:latin typeface="Arial"/>
              <a:ea typeface="Arial"/>
              <a:cs typeface="Arial"/>
              <a:sym typeface="Arial"/>
            </a:endParaRPr>
          </a:p>
          <a:p>
            <a:pPr indent="0" lvl="0" marL="0" rtl="0" algn="l">
              <a:spcBef>
                <a:spcPts val="500"/>
              </a:spcBef>
              <a:spcAft>
                <a:spcPts val="0"/>
              </a:spcAft>
              <a:buNone/>
            </a:pPr>
            <a:r>
              <a:t/>
            </a:r>
            <a:endParaRPr baseline="30000" sz="1400">
              <a:latin typeface="Arial"/>
              <a:ea typeface="Arial"/>
              <a:cs typeface="Arial"/>
              <a:sym typeface="Arial"/>
            </a:endParaRPr>
          </a:p>
          <a:p>
            <a:pPr indent="0" lvl="0" marL="0" rtl="0" algn="l">
              <a:spcBef>
                <a:spcPts val="500"/>
              </a:spcBef>
              <a:spcAft>
                <a:spcPts val="0"/>
              </a:spcAft>
              <a:buNone/>
            </a:pPr>
            <a:r>
              <a:rPr baseline="30000" lang="pt-BR" sz="1400">
                <a:latin typeface="Arial"/>
                <a:ea typeface="Arial"/>
                <a:cs typeface="Arial"/>
                <a:sym typeface="Arial"/>
              </a:rPr>
              <a:t>-- APROFUNDAR MAIS NESTE ITEM TODO ----- </a:t>
            </a:r>
            <a:endParaRPr baseline="30000" sz="1400">
              <a:latin typeface="Arial"/>
              <a:ea typeface="Arial"/>
              <a:cs typeface="Arial"/>
              <a:sym typeface="Arial"/>
            </a:endParaRPr>
          </a:p>
          <a:p>
            <a:pPr indent="0" lvl="0" marL="0" rtl="0" algn="l">
              <a:spcBef>
                <a:spcPts val="500"/>
              </a:spcBef>
              <a:spcAft>
                <a:spcPts val="1200"/>
              </a:spcAft>
              <a:buNone/>
            </a:pPr>
            <a:r>
              <a:t/>
            </a:r>
            <a:endParaRPr sz="1400">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Nginx</a:t>
            </a:r>
            <a:endParaRPr/>
          </a:p>
          <a:p>
            <a:pPr indent="0" lvl="0" marL="0" rtl="0" algn="ctr">
              <a:spcBef>
                <a:spcPts val="0"/>
              </a:spcBef>
              <a:spcAft>
                <a:spcPts val="0"/>
              </a:spcAft>
              <a:buNone/>
            </a:pPr>
            <a:r>
              <a:rPr lang="pt-BR"/>
              <a:t>Dar exemplos em EC2</a:t>
            </a:r>
            <a:endParaRPr/>
          </a:p>
        </p:txBody>
      </p:sp>
      <p:pic>
        <p:nvPicPr>
          <p:cNvPr id="463" name="Google Shape;463;p80"/>
          <p:cNvPicPr preferRelativeResize="0"/>
          <p:nvPr/>
        </p:nvPicPr>
        <p:blipFill>
          <a:blip r:embed="rId3">
            <a:alphaModFix/>
          </a:blip>
          <a:stretch>
            <a:fillRect/>
          </a:stretch>
        </p:blipFill>
        <p:spPr>
          <a:xfrm>
            <a:off x="2658400" y="2789950"/>
            <a:ext cx="4048199" cy="1864025"/>
          </a:xfrm>
          <a:prstGeom prst="rect">
            <a:avLst/>
          </a:prstGeom>
          <a:noFill/>
          <a:ln>
            <a:noFill/>
          </a:ln>
        </p:spPr>
      </p:pic>
      <p:pic>
        <p:nvPicPr>
          <p:cNvPr id="464" name="Google Shape;464;p80"/>
          <p:cNvPicPr preferRelativeResize="0"/>
          <p:nvPr/>
        </p:nvPicPr>
        <p:blipFill>
          <a:blip r:embed="rId4">
            <a:alphaModFix/>
          </a:blip>
          <a:stretch>
            <a:fillRect/>
          </a:stretch>
        </p:blipFill>
        <p:spPr>
          <a:xfrm>
            <a:off x="2658400" y="1401860"/>
            <a:ext cx="4048201" cy="116990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Nginx - Api Gateway</a:t>
            </a:r>
            <a:endParaRPr/>
          </a:p>
          <a:p>
            <a:pPr indent="0" lvl="0" marL="0" rtl="0" algn="ctr">
              <a:spcBef>
                <a:spcPts val="0"/>
              </a:spcBef>
              <a:spcAft>
                <a:spcPts val="0"/>
              </a:spcAft>
              <a:buNone/>
            </a:pPr>
            <a:r>
              <a:rPr lang="pt-BR" sz="1100" u="sng">
                <a:solidFill>
                  <a:schemeClr val="hlink"/>
                </a:solidFill>
                <a:hlinkClick r:id="rId3"/>
              </a:rPr>
              <a:t>https://www.nginx.com/blog/deploying-nginx-plus-as-an-api-gateway-part-1/</a:t>
            </a:r>
            <a:endParaRPr sz="1100"/>
          </a:p>
          <a:p>
            <a:pPr indent="0" lvl="0" marL="0" rtl="0" algn="ctr">
              <a:spcBef>
                <a:spcPts val="0"/>
              </a:spcBef>
              <a:spcAft>
                <a:spcPts val="0"/>
              </a:spcAft>
              <a:buNone/>
            </a:pPr>
            <a:r>
              <a:t/>
            </a:r>
            <a:endParaRPr/>
          </a:p>
        </p:txBody>
      </p:sp>
      <p:pic>
        <p:nvPicPr>
          <p:cNvPr id="470" name="Google Shape;470;p81"/>
          <p:cNvPicPr preferRelativeResize="0"/>
          <p:nvPr/>
        </p:nvPicPr>
        <p:blipFill>
          <a:blip r:embed="rId4">
            <a:alphaModFix/>
          </a:blip>
          <a:stretch>
            <a:fillRect/>
          </a:stretch>
        </p:blipFill>
        <p:spPr>
          <a:xfrm>
            <a:off x="1993550" y="1124150"/>
            <a:ext cx="5562445" cy="3530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Versioning</a:t>
            </a:r>
            <a:endParaRPr>
              <a:solidFill>
                <a:srgbClr val="6D9EEB"/>
              </a:solidFill>
            </a:endParaRPr>
          </a:p>
          <a:p>
            <a:pPr indent="0" lvl="0" marL="0" rtl="0" algn="ctr">
              <a:lnSpc>
                <a:spcPct val="115000"/>
              </a:lnSpc>
              <a:spcBef>
                <a:spcPts val="0"/>
              </a:spcBef>
              <a:spcAft>
                <a:spcPts val="0"/>
              </a:spcAft>
              <a:buNone/>
            </a:pPr>
            <a:r>
              <a:rPr lang="pt-BR" sz="1100" u="sng">
                <a:solidFill>
                  <a:schemeClr val="hlink"/>
                </a:solidFill>
                <a:hlinkClick r:id="rId3"/>
              </a:rPr>
              <a:t>https://developer.mindsphere.io/concepts/concept-api-versioning.html</a:t>
            </a:r>
            <a:endParaRPr sz="1100">
              <a:solidFill>
                <a:srgbClr val="6D9EEB"/>
              </a:solidFill>
            </a:endParaRPr>
          </a:p>
          <a:p>
            <a:pPr indent="0" lvl="0" marL="0" rtl="0" algn="ctr">
              <a:lnSpc>
                <a:spcPct val="115000"/>
              </a:lnSpc>
              <a:spcBef>
                <a:spcPts val="0"/>
              </a:spcBef>
              <a:spcAft>
                <a:spcPts val="0"/>
              </a:spcAft>
              <a:buNone/>
            </a:pPr>
            <a:r>
              <a:t/>
            </a:r>
            <a:endParaRPr sz="1100">
              <a:solidFill>
                <a:srgbClr val="6D9EEB"/>
              </a:solidFill>
            </a:endParaRPr>
          </a:p>
        </p:txBody>
      </p:sp>
      <p:pic>
        <p:nvPicPr>
          <p:cNvPr id="88" name="Google Shape;88;p19"/>
          <p:cNvPicPr preferRelativeResize="0"/>
          <p:nvPr/>
        </p:nvPicPr>
        <p:blipFill>
          <a:blip r:embed="rId4">
            <a:alphaModFix/>
          </a:blip>
          <a:stretch>
            <a:fillRect/>
          </a:stretch>
        </p:blipFill>
        <p:spPr>
          <a:xfrm>
            <a:off x="3414636" y="1199475"/>
            <a:ext cx="2314726" cy="1372275"/>
          </a:xfrm>
          <a:prstGeom prst="rect">
            <a:avLst/>
          </a:prstGeom>
          <a:noFill/>
          <a:ln>
            <a:noFill/>
          </a:ln>
        </p:spPr>
      </p:pic>
      <p:pic>
        <p:nvPicPr>
          <p:cNvPr id="89" name="Google Shape;89;p19"/>
          <p:cNvPicPr preferRelativeResize="0"/>
          <p:nvPr/>
        </p:nvPicPr>
        <p:blipFill>
          <a:blip r:embed="rId5">
            <a:alphaModFix/>
          </a:blip>
          <a:stretch>
            <a:fillRect/>
          </a:stretch>
        </p:blipFill>
        <p:spPr>
          <a:xfrm>
            <a:off x="1653213" y="2628096"/>
            <a:ext cx="5837574" cy="2073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Nginx - Api Gateway</a:t>
            </a:r>
            <a:endParaRPr/>
          </a:p>
          <a:p>
            <a:pPr indent="0" lvl="0" marL="0" rtl="0" algn="ctr">
              <a:spcBef>
                <a:spcPts val="0"/>
              </a:spcBef>
              <a:spcAft>
                <a:spcPts val="0"/>
              </a:spcAft>
              <a:buNone/>
            </a:pPr>
            <a:r>
              <a:rPr lang="pt-BR" sz="1100" u="sng">
                <a:solidFill>
                  <a:schemeClr val="hlink"/>
                </a:solidFill>
                <a:hlinkClick r:id="rId3"/>
              </a:rPr>
              <a:t>https://www.nginx.com/blog/deploying-nginx-plus-as-an-api-gateway-part-1/</a:t>
            </a:r>
            <a:endParaRPr sz="1100"/>
          </a:p>
          <a:p>
            <a:pPr indent="0" lvl="0" marL="0" rtl="0" algn="ctr">
              <a:spcBef>
                <a:spcPts val="0"/>
              </a:spcBef>
              <a:spcAft>
                <a:spcPts val="0"/>
              </a:spcAft>
              <a:buNone/>
            </a:pPr>
            <a:r>
              <a:t/>
            </a:r>
            <a:endParaRPr/>
          </a:p>
        </p:txBody>
      </p:sp>
      <p:pic>
        <p:nvPicPr>
          <p:cNvPr id="476" name="Google Shape;476;p82"/>
          <p:cNvPicPr preferRelativeResize="0"/>
          <p:nvPr/>
        </p:nvPicPr>
        <p:blipFill>
          <a:blip r:embed="rId4">
            <a:alphaModFix/>
          </a:blip>
          <a:stretch>
            <a:fillRect/>
          </a:stretch>
        </p:blipFill>
        <p:spPr>
          <a:xfrm>
            <a:off x="152400" y="1307850"/>
            <a:ext cx="8839204" cy="319385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83"/>
          <p:cNvPicPr preferRelativeResize="0"/>
          <p:nvPr/>
        </p:nvPicPr>
        <p:blipFill>
          <a:blip r:embed="rId3">
            <a:alphaModFix/>
          </a:blip>
          <a:stretch>
            <a:fillRect/>
          </a:stretch>
        </p:blipFill>
        <p:spPr>
          <a:xfrm>
            <a:off x="688238" y="822513"/>
            <a:ext cx="7767527" cy="349847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Source Control</a:t>
            </a:r>
            <a:endParaRPr/>
          </a:p>
        </p:txBody>
      </p:sp>
      <p:sp>
        <p:nvSpPr>
          <p:cNvPr id="487" name="Google Shape;487;p84"/>
          <p:cNvSpPr txBox="1"/>
          <p:nvPr>
            <p:ph idx="1" type="body"/>
          </p:nvPr>
        </p:nvSpPr>
        <p:spPr>
          <a:xfrm>
            <a:off x="1297500" y="12607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500">
                <a:latin typeface="Roboto"/>
                <a:ea typeface="Roboto"/>
                <a:cs typeface="Roboto"/>
                <a:sym typeface="Roboto"/>
              </a:rPr>
              <a:t>Não ferramentas para versionamento de arquivos</a:t>
            </a:r>
            <a:endParaRPr/>
          </a:p>
        </p:txBody>
      </p:sp>
      <p:pic>
        <p:nvPicPr>
          <p:cNvPr id="488" name="Google Shape;488;p84"/>
          <p:cNvPicPr preferRelativeResize="0"/>
          <p:nvPr/>
        </p:nvPicPr>
        <p:blipFill>
          <a:blip r:embed="rId3">
            <a:alphaModFix/>
          </a:blip>
          <a:stretch>
            <a:fillRect/>
          </a:stretch>
        </p:blipFill>
        <p:spPr>
          <a:xfrm>
            <a:off x="6317773" y="1794700"/>
            <a:ext cx="1841398" cy="1103226"/>
          </a:xfrm>
          <a:prstGeom prst="rect">
            <a:avLst/>
          </a:prstGeom>
          <a:noFill/>
          <a:ln>
            <a:noFill/>
          </a:ln>
        </p:spPr>
      </p:pic>
      <p:pic>
        <p:nvPicPr>
          <p:cNvPr id="489" name="Google Shape;489;p84"/>
          <p:cNvPicPr preferRelativeResize="0"/>
          <p:nvPr/>
        </p:nvPicPr>
        <p:blipFill>
          <a:blip r:embed="rId4">
            <a:alphaModFix/>
          </a:blip>
          <a:stretch>
            <a:fillRect/>
          </a:stretch>
        </p:blipFill>
        <p:spPr>
          <a:xfrm>
            <a:off x="3050226" y="1794689"/>
            <a:ext cx="1841400" cy="2540399"/>
          </a:xfrm>
          <a:prstGeom prst="rect">
            <a:avLst/>
          </a:prstGeom>
          <a:noFill/>
          <a:ln>
            <a:noFill/>
          </a:ln>
        </p:spPr>
      </p:pic>
      <p:pic>
        <p:nvPicPr>
          <p:cNvPr id="490" name="Google Shape;490;p84"/>
          <p:cNvPicPr preferRelativeResize="0"/>
          <p:nvPr/>
        </p:nvPicPr>
        <p:blipFill>
          <a:blip r:embed="rId5">
            <a:alphaModFix/>
          </a:blip>
          <a:stretch>
            <a:fillRect/>
          </a:stretch>
        </p:blipFill>
        <p:spPr>
          <a:xfrm>
            <a:off x="619501" y="2085450"/>
            <a:ext cx="1959551" cy="2066999"/>
          </a:xfrm>
          <a:prstGeom prst="rect">
            <a:avLst/>
          </a:prstGeom>
          <a:noFill/>
          <a:ln>
            <a:noFill/>
          </a:ln>
        </p:spPr>
      </p:pic>
      <p:pic>
        <p:nvPicPr>
          <p:cNvPr id="491" name="Google Shape;491;p84"/>
          <p:cNvPicPr preferRelativeResize="0"/>
          <p:nvPr/>
        </p:nvPicPr>
        <p:blipFill>
          <a:blip r:embed="rId6">
            <a:alphaModFix/>
          </a:blip>
          <a:stretch>
            <a:fillRect/>
          </a:stretch>
        </p:blipFill>
        <p:spPr>
          <a:xfrm>
            <a:off x="5632288" y="3231868"/>
            <a:ext cx="2642469" cy="11032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GIT</a:t>
            </a:r>
            <a:endParaRPr/>
          </a:p>
          <a:p>
            <a:pPr indent="0" lvl="0" marL="0" rtl="0" algn="ctr">
              <a:spcBef>
                <a:spcPts val="0"/>
              </a:spcBef>
              <a:spcAft>
                <a:spcPts val="0"/>
              </a:spcAft>
              <a:buNone/>
            </a:pPr>
            <a:r>
              <a:rPr lang="pt-BR" sz="1100" u="sng">
                <a:solidFill>
                  <a:schemeClr val="hlink"/>
                </a:solidFill>
                <a:hlinkClick r:id="rId3"/>
              </a:rPr>
              <a:t>https://pt.wikipedia.org/wiki/Git</a:t>
            </a:r>
            <a:endParaRPr sz="1100"/>
          </a:p>
          <a:p>
            <a:pPr indent="0" lvl="0" marL="0" rtl="0" algn="ctr">
              <a:spcBef>
                <a:spcPts val="0"/>
              </a:spcBef>
              <a:spcAft>
                <a:spcPts val="0"/>
              </a:spcAft>
              <a:buNone/>
            </a:pPr>
            <a:r>
              <a:t/>
            </a:r>
            <a:endParaRPr/>
          </a:p>
        </p:txBody>
      </p:sp>
      <p:sp>
        <p:nvSpPr>
          <p:cNvPr id="497" name="Google Shape;497;p85"/>
          <p:cNvSpPr txBox="1"/>
          <p:nvPr>
            <p:ph idx="1" type="body"/>
          </p:nvPr>
        </p:nvSpPr>
        <p:spPr>
          <a:xfrm>
            <a:off x="1297500" y="12607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500">
                <a:latin typeface="Roboto"/>
                <a:ea typeface="Roboto"/>
                <a:cs typeface="Roboto"/>
                <a:sym typeface="Roboto"/>
              </a:rPr>
              <a:t>Git pronuncia-se /git/ (ou /ɡɪt/ em inglês britânico) é um sistema de controle de versões distribuído, usado principalmente no desenvolvimento de software, mas pode ser usado para registrar o histórico de edições de qualquer tipo de arquivo (Exemplo: alguns livros digitais são disponibilizados no GitHub e escrito aos poucos publicamente). O Git foi inicialmente projetado e desenvolvido por Linus Torvalds para o desenvolvimento do kernel Linux, mas foi adotado por muitos outros projetos.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GitFlow</a:t>
            </a:r>
            <a:endParaRPr/>
          </a:p>
        </p:txBody>
      </p:sp>
      <p:pic>
        <p:nvPicPr>
          <p:cNvPr id="503" name="Google Shape;503;p86"/>
          <p:cNvPicPr preferRelativeResize="0"/>
          <p:nvPr/>
        </p:nvPicPr>
        <p:blipFill>
          <a:blip r:embed="rId3">
            <a:alphaModFix/>
          </a:blip>
          <a:stretch>
            <a:fillRect/>
          </a:stretch>
        </p:blipFill>
        <p:spPr>
          <a:xfrm>
            <a:off x="349675" y="1087650"/>
            <a:ext cx="8382000" cy="35242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87"/>
          <p:cNvPicPr preferRelativeResize="0"/>
          <p:nvPr/>
        </p:nvPicPr>
        <p:blipFill>
          <a:blip r:embed="rId3">
            <a:alphaModFix/>
          </a:blip>
          <a:stretch>
            <a:fillRect/>
          </a:stretch>
        </p:blipFill>
        <p:spPr>
          <a:xfrm>
            <a:off x="692800" y="824575"/>
            <a:ext cx="7758405" cy="349435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Vamos trabalhar com git</a:t>
            </a:r>
            <a:endParaRPr/>
          </a:p>
          <a:p>
            <a:pPr indent="0" lvl="0" marL="0" rtl="0" algn="ctr">
              <a:spcBef>
                <a:spcPts val="0"/>
              </a:spcBef>
              <a:spcAft>
                <a:spcPts val="0"/>
              </a:spcAft>
              <a:buNone/>
            </a:pPr>
            <a:r>
              <a:rPr lang="pt-BR" sz="1100" u="sng">
                <a:solidFill>
                  <a:schemeClr val="hlink"/>
                </a:solidFill>
                <a:hlinkClick r:id="rId3"/>
              </a:rPr>
              <a:t>https://gist.github.com/leocomelli/2545add34e4fec21ec16</a:t>
            </a:r>
            <a:endParaRPr sz="1100"/>
          </a:p>
          <a:p>
            <a:pPr indent="0" lvl="0" marL="0" rtl="0" algn="ctr">
              <a:spcBef>
                <a:spcPts val="0"/>
              </a:spcBef>
              <a:spcAft>
                <a:spcPts val="0"/>
              </a:spcAft>
              <a:buNone/>
            </a:pPr>
            <a:r>
              <a:t/>
            </a:r>
            <a:endParaRPr/>
          </a:p>
        </p:txBody>
      </p:sp>
      <p:sp>
        <p:nvSpPr>
          <p:cNvPr id="514" name="Google Shape;514;p88"/>
          <p:cNvSpPr txBox="1"/>
          <p:nvPr>
            <p:ph type="title"/>
          </p:nvPr>
        </p:nvSpPr>
        <p:spPr>
          <a:xfrm>
            <a:off x="806975" y="1357125"/>
            <a:ext cx="7038900" cy="36036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Char char="●"/>
            </a:pPr>
            <a:r>
              <a:rPr lang="pt-BR"/>
              <a:t>git add</a:t>
            </a:r>
            <a:endParaRPr/>
          </a:p>
          <a:p>
            <a:pPr indent="-388620" lvl="0" marL="457200" rtl="0" algn="l">
              <a:spcBef>
                <a:spcPts val="0"/>
              </a:spcBef>
              <a:spcAft>
                <a:spcPts val="0"/>
              </a:spcAft>
              <a:buSzPct val="100000"/>
              <a:buChar char="●"/>
            </a:pPr>
            <a:r>
              <a:rPr lang="pt-BR"/>
              <a:t>git commit</a:t>
            </a:r>
            <a:endParaRPr/>
          </a:p>
          <a:p>
            <a:pPr indent="-388620" lvl="0" marL="457200" rtl="0" algn="l">
              <a:spcBef>
                <a:spcPts val="0"/>
              </a:spcBef>
              <a:spcAft>
                <a:spcPts val="0"/>
              </a:spcAft>
              <a:buSzPct val="100000"/>
              <a:buChar char="●"/>
            </a:pPr>
            <a:r>
              <a:rPr lang="pt-BR"/>
              <a:t>git status</a:t>
            </a:r>
            <a:endParaRPr/>
          </a:p>
          <a:p>
            <a:pPr indent="-388620" lvl="0" marL="457200" rtl="0" algn="l">
              <a:spcBef>
                <a:spcPts val="0"/>
              </a:spcBef>
              <a:spcAft>
                <a:spcPts val="0"/>
              </a:spcAft>
              <a:buSzPct val="100000"/>
              <a:buChar char="●"/>
            </a:pPr>
            <a:r>
              <a:rPr lang="pt-BR"/>
              <a:t>git push</a:t>
            </a:r>
            <a:endParaRPr/>
          </a:p>
          <a:p>
            <a:pPr indent="-388620" lvl="0" marL="457200" rtl="0" algn="l">
              <a:spcBef>
                <a:spcPts val="0"/>
              </a:spcBef>
              <a:spcAft>
                <a:spcPts val="0"/>
              </a:spcAft>
              <a:buSzPct val="100000"/>
              <a:buChar char="●"/>
            </a:pPr>
            <a:r>
              <a:rPr lang="pt-BR"/>
              <a:t>git pull</a:t>
            </a:r>
            <a:endParaRPr/>
          </a:p>
          <a:p>
            <a:pPr indent="-388620" lvl="0" marL="457200" rtl="0" algn="l">
              <a:spcBef>
                <a:spcPts val="0"/>
              </a:spcBef>
              <a:spcAft>
                <a:spcPts val="0"/>
              </a:spcAft>
              <a:buSzPct val="100000"/>
              <a:buChar char="●"/>
            </a:pPr>
            <a:r>
              <a:rPr lang="pt-BR"/>
              <a:t>git reset</a:t>
            </a:r>
            <a:endParaRPr/>
          </a:p>
          <a:p>
            <a:pPr indent="-388620" lvl="0" marL="457200" rtl="0" algn="l">
              <a:spcBef>
                <a:spcPts val="0"/>
              </a:spcBef>
              <a:spcAft>
                <a:spcPts val="0"/>
              </a:spcAft>
              <a:buSzPct val="100000"/>
              <a:buChar char="●"/>
            </a:pPr>
            <a:r>
              <a:rPr lang="pt-BR"/>
              <a:t>git log</a:t>
            </a:r>
            <a:endParaRPr/>
          </a:p>
          <a:p>
            <a:pPr indent="-388620" lvl="0" marL="457200" rtl="0" algn="l">
              <a:spcBef>
                <a:spcPts val="0"/>
              </a:spcBef>
              <a:spcAft>
                <a:spcPts val="0"/>
              </a:spcAft>
              <a:buSzPct val="100000"/>
              <a:buChar char="●"/>
            </a:pPr>
            <a:r>
              <a:rPr lang="pt-BR"/>
              <a:t>git blame</a:t>
            </a:r>
            <a:endParaRPr/>
          </a:p>
          <a:p>
            <a:pPr indent="-388620" lvl="0" marL="457200" rtl="0" algn="l">
              <a:spcBef>
                <a:spcPts val="0"/>
              </a:spcBef>
              <a:spcAft>
                <a:spcPts val="0"/>
              </a:spcAft>
              <a:buSzPct val="100000"/>
              <a:buChar char="●"/>
            </a:pPr>
            <a:r>
              <a:rPr lang="pt-BR"/>
              <a:t>outros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9"/>
          <p:cNvSpPr txBox="1"/>
          <p:nvPr>
            <p:ph type="title"/>
          </p:nvPr>
        </p:nvSpPr>
        <p:spPr>
          <a:xfrm>
            <a:off x="878725" y="145025"/>
            <a:ext cx="7542300" cy="4807200"/>
          </a:xfrm>
          <a:prstGeom prst="rect">
            <a:avLst/>
          </a:prstGeom>
        </p:spPr>
        <p:txBody>
          <a:bodyPr anchorCtr="0" anchor="t" bIns="91425" lIns="91425" spcFirstLastPara="1" rIns="91425" wrap="square" tIns="91425">
            <a:normAutofit/>
          </a:bodyPr>
          <a:lstStyle/>
          <a:p>
            <a:pPr indent="-273050" lvl="0" marL="457200" rtl="0" algn="l">
              <a:spcBef>
                <a:spcPts val="0"/>
              </a:spcBef>
              <a:spcAft>
                <a:spcPts val="0"/>
              </a:spcAft>
              <a:buSzPts val="700"/>
              <a:buChar char="●"/>
            </a:pPr>
            <a:r>
              <a:rPr lang="pt-BR" sz="700"/>
              <a:t>  159  git log</a:t>
            </a:r>
            <a:endParaRPr sz="700"/>
          </a:p>
          <a:p>
            <a:pPr indent="-273050" lvl="0" marL="457200" rtl="0" algn="l">
              <a:spcBef>
                <a:spcPts val="0"/>
              </a:spcBef>
              <a:spcAft>
                <a:spcPts val="0"/>
              </a:spcAft>
              <a:buSzPts val="700"/>
              <a:buChar char="●"/>
            </a:pPr>
            <a:r>
              <a:rPr lang="pt-BR" sz="700"/>
              <a:t>  160  git reset --hard a186d1bcc5dec9607a91354504c16ad91a234f76</a:t>
            </a:r>
            <a:endParaRPr sz="700"/>
          </a:p>
          <a:p>
            <a:pPr indent="-273050" lvl="0" marL="457200" rtl="0" algn="l">
              <a:spcBef>
                <a:spcPts val="0"/>
              </a:spcBef>
              <a:spcAft>
                <a:spcPts val="0"/>
              </a:spcAft>
              <a:buSzPts val="700"/>
              <a:buChar char="●"/>
            </a:pPr>
            <a:r>
              <a:rPr lang="pt-BR" sz="700"/>
              <a:t>  161  git pull</a:t>
            </a:r>
            <a:endParaRPr sz="700"/>
          </a:p>
          <a:p>
            <a:pPr indent="-273050" lvl="0" marL="457200" rtl="0" algn="l">
              <a:spcBef>
                <a:spcPts val="0"/>
              </a:spcBef>
              <a:spcAft>
                <a:spcPts val="0"/>
              </a:spcAft>
              <a:buSzPts val="700"/>
              <a:buChar char="●"/>
            </a:pPr>
            <a:r>
              <a:rPr lang="pt-BR" sz="700"/>
              <a:t>  162  git merge historia2556</a:t>
            </a:r>
            <a:endParaRPr sz="700"/>
          </a:p>
          <a:p>
            <a:pPr indent="-273050" lvl="0" marL="457200" rtl="0" algn="l">
              <a:spcBef>
                <a:spcPts val="0"/>
              </a:spcBef>
              <a:spcAft>
                <a:spcPts val="0"/>
              </a:spcAft>
              <a:buSzPts val="700"/>
              <a:buChar char="●"/>
            </a:pPr>
            <a:r>
              <a:rPr lang="pt-BR" sz="700"/>
              <a:t>  163  git push</a:t>
            </a:r>
            <a:endParaRPr sz="700"/>
          </a:p>
          <a:p>
            <a:pPr indent="-273050" lvl="0" marL="457200" rtl="0" algn="l">
              <a:spcBef>
                <a:spcPts val="0"/>
              </a:spcBef>
              <a:spcAft>
                <a:spcPts val="0"/>
              </a:spcAft>
              <a:buSzPts val="700"/>
              <a:buChar char="●"/>
            </a:pPr>
            <a:r>
              <a:rPr lang="pt-BR" sz="700"/>
              <a:t>  164  git branch -d historia2556</a:t>
            </a:r>
            <a:endParaRPr sz="700"/>
          </a:p>
          <a:p>
            <a:pPr indent="-273050" lvl="0" marL="457200" rtl="0" algn="l">
              <a:spcBef>
                <a:spcPts val="0"/>
              </a:spcBef>
              <a:spcAft>
                <a:spcPts val="0"/>
              </a:spcAft>
              <a:buSzPts val="700"/>
              <a:buChar char="●"/>
            </a:pPr>
            <a:r>
              <a:rPr lang="pt-BR" sz="700"/>
              <a:t>  165  git push -d historia2556</a:t>
            </a:r>
            <a:endParaRPr sz="700"/>
          </a:p>
          <a:p>
            <a:pPr indent="-273050" lvl="0" marL="457200" rtl="0" algn="l">
              <a:spcBef>
                <a:spcPts val="0"/>
              </a:spcBef>
              <a:spcAft>
                <a:spcPts val="0"/>
              </a:spcAft>
              <a:buSzPts val="700"/>
              <a:buChar char="●"/>
            </a:pPr>
            <a:r>
              <a:rPr lang="pt-BR" sz="700"/>
              <a:t>  166  git push origin --delete</a:t>
            </a:r>
            <a:endParaRPr sz="700"/>
          </a:p>
          <a:p>
            <a:pPr indent="-273050" lvl="0" marL="457200" rtl="0" algn="l">
              <a:spcBef>
                <a:spcPts val="0"/>
              </a:spcBef>
              <a:spcAft>
                <a:spcPts val="0"/>
              </a:spcAft>
              <a:buSzPts val="700"/>
              <a:buChar char="●"/>
            </a:pPr>
            <a:r>
              <a:rPr lang="pt-BR" sz="700"/>
              <a:t>  167  git push origin --delete historia 2556</a:t>
            </a:r>
            <a:endParaRPr sz="700"/>
          </a:p>
          <a:p>
            <a:pPr indent="-273050" lvl="0" marL="457200" rtl="0" algn="l">
              <a:spcBef>
                <a:spcPts val="0"/>
              </a:spcBef>
              <a:spcAft>
                <a:spcPts val="0"/>
              </a:spcAft>
              <a:buSzPts val="700"/>
              <a:buChar char="●"/>
            </a:pPr>
            <a:r>
              <a:rPr lang="pt-BR" sz="700"/>
              <a:t>  168  git push origin --delete historia2556</a:t>
            </a:r>
            <a:endParaRPr sz="700"/>
          </a:p>
          <a:p>
            <a:pPr indent="-273050" lvl="0" marL="457200" rtl="0" algn="l">
              <a:spcBef>
                <a:spcPts val="0"/>
              </a:spcBef>
              <a:spcAft>
                <a:spcPts val="0"/>
              </a:spcAft>
              <a:buSzPts val="700"/>
              <a:buChar char="●"/>
            </a:pPr>
            <a:r>
              <a:rPr lang="pt-BR" sz="700"/>
              <a:t>  169  vim README.md </a:t>
            </a:r>
            <a:endParaRPr sz="700"/>
          </a:p>
          <a:p>
            <a:pPr indent="-273050" lvl="0" marL="457200" rtl="0" algn="l">
              <a:spcBef>
                <a:spcPts val="0"/>
              </a:spcBef>
              <a:spcAft>
                <a:spcPts val="0"/>
              </a:spcAft>
              <a:buSzPts val="700"/>
              <a:buChar char="●"/>
            </a:pPr>
            <a:r>
              <a:rPr lang="pt-BR" sz="700"/>
              <a:t>  170  git branch</a:t>
            </a:r>
            <a:endParaRPr sz="700"/>
          </a:p>
          <a:p>
            <a:pPr indent="-273050" lvl="0" marL="457200" rtl="0" algn="l">
              <a:spcBef>
                <a:spcPts val="0"/>
              </a:spcBef>
              <a:spcAft>
                <a:spcPts val="0"/>
              </a:spcAft>
              <a:buSzPts val="700"/>
              <a:buChar char="●"/>
            </a:pPr>
            <a:r>
              <a:rPr lang="pt-BR" sz="700"/>
              <a:t>  171  git status</a:t>
            </a:r>
            <a:endParaRPr sz="700"/>
          </a:p>
          <a:p>
            <a:pPr indent="-273050" lvl="0" marL="457200" rtl="0" algn="l">
              <a:spcBef>
                <a:spcPts val="0"/>
              </a:spcBef>
              <a:spcAft>
                <a:spcPts val="0"/>
              </a:spcAft>
              <a:buSzPts val="700"/>
              <a:buChar char="●"/>
            </a:pPr>
            <a:r>
              <a:rPr lang="pt-BR" sz="700"/>
              <a:t>  172  git stash</a:t>
            </a:r>
            <a:endParaRPr sz="700"/>
          </a:p>
          <a:p>
            <a:pPr indent="-273050" lvl="0" marL="457200" rtl="0" algn="l">
              <a:spcBef>
                <a:spcPts val="0"/>
              </a:spcBef>
              <a:spcAft>
                <a:spcPts val="0"/>
              </a:spcAft>
              <a:buSzPts val="700"/>
              <a:buChar char="●"/>
            </a:pPr>
            <a:r>
              <a:rPr lang="pt-BR" sz="700"/>
              <a:t>  173  git status</a:t>
            </a:r>
            <a:endParaRPr sz="700"/>
          </a:p>
          <a:p>
            <a:pPr indent="-273050" lvl="0" marL="457200" rtl="0" algn="l">
              <a:spcBef>
                <a:spcPts val="0"/>
              </a:spcBef>
              <a:spcAft>
                <a:spcPts val="0"/>
              </a:spcAft>
              <a:buSzPts val="700"/>
              <a:buChar char="●"/>
            </a:pPr>
            <a:r>
              <a:rPr lang="pt-BR" sz="700"/>
              <a:t>  174  git pull</a:t>
            </a:r>
            <a:endParaRPr sz="700"/>
          </a:p>
          <a:p>
            <a:pPr indent="-273050" lvl="0" marL="457200" rtl="0" algn="l">
              <a:spcBef>
                <a:spcPts val="0"/>
              </a:spcBef>
              <a:spcAft>
                <a:spcPts val="0"/>
              </a:spcAft>
              <a:buSzPts val="700"/>
              <a:buChar char="●"/>
            </a:pPr>
            <a:r>
              <a:rPr lang="pt-BR" sz="700"/>
              <a:t>  175  git stash apply</a:t>
            </a:r>
            <a:endParaRPr sz="700"/>
          </a:p>
          <a:p>
            <a:pPr indent="-273050" lvl="0" marL="457200" rtl="0" algn="l">
              <a:spcBef>
                <a:spcPts val="0"/>
              </a:spcBef>
              <a:spcAft>
                <a:spcPts val="0"/>
              </a:spcAft>
              <a:buSzPts val="700"/>
              <a:buChar char="●"/>
            </a:pPr>
            <a:r>
              <a:rPr lang="pt-BR" sz="700"/>
              <a:t>  176  git checkout .</a:t>
            </a:r>
            <a:endParaRPr sz="700"/>
          </a:p>
          <a:p>
            <a:pPr indent="-273050" lvl="0" marL="457200" rtl="0" algn="l">
              <a:spcBef>
                <a:spcPts val="0"/>
              </a:spcBef>
              <a:spcAft>
                <a:spcPts val="0"/>
              </a:spcAft>
              <a:buSzPts val="700"/>
              <a:buChar char="●"/>
            </a:pPr>
            <a:r>
              <a:rPr lang="pt-BR" sz="700"/>
              <a:t>  177  git checkout main</a:t>
            </a:r>
            <a:endParaRPr sz="700"/>
          </a:p>
          <a:p>
            <a:pPr indent="-273050" lvl="0" marL="457200" rtl="0" algn="l">
              <a:spcBef>
                <a:spcPts val="0"/>
              </a:spcBef>
              <a:spcAft>
                <a:spcPts val="0"/>
              </a:spcAft>
              <a:buSzPts val="700"/>
              <a:buChar char="●"/>
            </a:pPr>
            <a:r>
              <a:rPr lang="pt-BR" sz="700"/>
              <a:t>  178  vim README.md </a:t>
            </a:r>
            <a:endParaRPr sz="700"/>
          </a:p>
          <a:p>
            <a:pPr indent="-273050" lvl="0" marL="457200" rtl="0" algn="l">
              <a:spcBef>
                <a:spcPts val="0"/>
              </a:spcBef>
              <a:spcAft>
                <a:spcPts val="0"/>
              </a:spcAft>
              <a:buSzPts val="700"/>
              <a:buChar char="●"/>
            </a:pPr>
            <a:r>
              <a:rPr lang="pt-BR" sz="700"/>
              <a:t>  179  git commit -m "Alteracao arquivo readme na branch main"</a:t>
            </a:r>
            <a:endParaRPr sz="700"/>
          </a:p>
          <a:p>
            <a:pPr indent="-273050" lvl="0" marL="457200" rtl="0" algn="l">
              <a:spcBef>
                <a:spcPts val="0"/>
              </a:spcBef>
              <a:spcAft>
                <a:spcPts val="0"/>
              </a:spcAft>
              <a:buSzPts val="700"/>
              <a:buChar char="●"/>
            </a:pPr>
            <a:r>
              <a:rPr lang="pt-BR" sz="700"/>
              <a:t>  180  git commit -am "Alteracao arquivo readme na branch main"</a:t>
            </a:r>
            <a:endParaRPr sz="700"/>
          </a:p>
          <a:p>
            <a:pPr indent="-273050" lvl="0" marL="457200" rtl="0" algn="l">
              <a:spcBef>
                <a:spcPts val="0"/>
              </a:spcBef>
              <a:spcAft>
                <a:spcPts val="0"/>
              </a:spcAft>
              <a:buSzPts val="700"/>
              <a:buChar char="●"/>
            </a:pPr>
            <a:r>
              <a:rPr lang="pt-BR" sz="700"/>
              <a:t>181  git push</a:t>
            </a:r>
            <a:endParaRPr sz="700"/>
          </a:p>
          <a:p>
            <a:pPr indent="-273050" lvl="0" marL="457200" rtl="0" algn="l">
              <a:spcBef>
                <a:spcPts val="0"/>
              </a:spcBef>
              <a:spcAft>
                <a:spcPts val="0"/>
              </a:spcAft>
              <a:buSzPts val="700"/>
              <a:buChar char="●"/>
            </a:pPr>
            <a:r>
              <a:rPr lang="pt-BR" sz="700"/>
              <a:t>  182  vim README.md </a:t>
            </a:r>
            <a:endParaRPr sz="700"/>
          </a:p>
          <a:p>
            <a:pPr indent="-273050" lvl="0" marL="457200" rtl="0" algn="l">
              <a:spcBef>
                <a:spcPts val="0"/>
              </a:spcBef>
              <a:spcAft>
                <a:spcPts val="0"/>
              </a:spcAft>
              <a:buSzPts val="700"/>
              <a:buChar char="●"/>
            </a:pPr>
            <a:r>
              <a:rPr lang="pt-BR" sz="700"/>
              <a:t>  183  git commit -am "Segunda Alteracao arquivo readme na branch main"</a:t>
            </a:r>
            <a:endParaRPr sz="700"/>
          </a:p>
          <a:p>
            <a:pPr indent="-273050" lvl="0" marL="457200" rtl="0" algn="l">
              <a:spcBef>
                <a:spcPts val="0"/>
              </a:spcBef>
              <a:spcAft>
                <a:spcPts val="0"/>
              </a:spcAft>
              <a:buSzPts val="700"/>
              <a:buChar char="●"/>
            </a:pPr>
            <a:r>
              <a:rPr lang="pt-BR" sz="700"/>
              <a:t>  184  git push</a:t>
            </a:r>
            <a:endParaRPr sz="700"/>
          </a:p>
          <a:p>
            <a:pPr indent="-273050" lvl="0" marL="457200" rtl="0" algn="l">
              <a:spcBef>
                <a:spcPts val="0"/>
              </a:spcBef>
              <a:spcAft>
                <a:spcPts val="0"/>
              </a:spcAft>
              <a:buSzPts val="700"/>
              <a:buChar char="●"/>
            </a:pPr>
            <a:r>
              <a:rPr lang="pt-BR" sz="700"/>
              <a:t>  185  git log</a:t>
            </a:r>
            <a:endParaRPr sz="700"/>
          </a:p>
          <a:p>
            <a:pPr indent="-273050" lvl="0" marL="457200" rtl="0" algn="l">
              <a:spcBef>
                <a:spcPts val="0"/>
              </a:spcBef>
              <a:spcAft>
                <a:spcPts val="0"/>
              </a:spcAft>
              <a:buSzPts val="700"/>
              <a:buChar char="●"/>
            </a:pPr>
            <a:r>
              <a:rPr lang="pt-BR" sz="700"/>
              <a:t>  186  git checkout dev</a:t>
            </a:r>
            <a:endParaRPr sz="700"/>
          </a:p>
          <a:p>
            <a:pPr indent="-273050" lvl="0" marL="457200" rtl="0" algn="l">
              <a:spcBef>
                <a:spcPts val="0"/>
              </a:spcBef>
              <a:spcAft>
                <a:spcPts val="0"/>
              </a:spcAft>
              <a:buSzPts val="700"/>
              <a:buChar char="●"/>
            </a:pPr>
            <a:r>
              <a:rPr lang="pt-BR" sz="700"/>
              <a:t>  187  git cherry-pic b595e6577db0f7fd1e924b63a5da3ef134849826 </a:t>
            </a:r>
            <a:endParaRPr sz="700"/>
          </a:p>
          <a:p>
            <a:pPr indent="-273050" lvl="0" marL="457200" rtl="0" algn="l">
              <a:spcBef>
                <a:spcPts val="0"/>
              </a:spcBef>
              <a:spcAft>
                <a:spcPts val="0"/>
              </a:spcAft>
              <a:buSzPts val="700"/>
              <a:buChar char="●"/>
            </a:pPr>
            <a:r>
              <a:rPr lang="pt-BR" sz="700"/>
              <a:t>  188  git cherry-pick b595e6577db0f7fd1e924b63a5da3ef134849826 </a:t>
            </a:r>
            <a:endParaRPr sz="700"/>
          </a:p>
          <a:p>
            <a:pPr indent="-273050" lvl="0" marL="457200" rtl="0" algn="l">
              <a:spcBef>
                <a:spcPts val="0"/>
              </a:spcBef>
              <a:spcAft>
                <a:spcPts val="0"/>
              </a:spcAft>
              <a:buSzPts val="700"/>
              <a:buChar char="●"/>
            </a:pPr>
            <a:r>
              <a:rPr lang="pt-BR" sz="700"/>
              <a:t>  189  vim README.md </a:t>
            </a:r>
            <a:endParaRPr sz="700"/>
          </a:p>
          <a:p>
            <a:pPr indent="-273050" lvl="0" marL="457200" rtl="0" algn="l">
              <a:spcBef>
                <a:spcPts val="0"/>
              </a:spcBef>
              <a:spcAft>
                <a:spcPts val="0"/>
              </a:spcAft>
              <a:buSzPts val="700"/>
              <a:buChar char="●"/>
            </a:pPr>
            <a:r>
              <a:rPr lang="pt-BR" sz="700"/>
              <a:t>  190  git merge --abort</a:t>
            </a:r>
            <a:endParaRPr sz="700"/>
          </a:p>
          <a:p>
            <a:pPr indent="-273050" lvl="0" marL="457200" rtl="0" algn="l">
              <a:spcBef>
                <a:spcPts val="0"/>
              </a:spcBef>
              <a:spcAft>
                <a:spcPts val="0"/>
              </a:spcAft>
              <a:buSzPts val="700"/>
              <a:buChar char="●"/>
            </a:pPr>
            <a:r>
              <a:rPr lang="pt-BR" sz="700"/>
              <a:t>  191  git log</a:t>
            </a:r>
            <a:endParaRPr sz="700"/>
          </a:p>
          <a:p>
            <a:pPr indent="-273050" lvl="0" marL="457200" rtl="0" algn="l">
              <a:spcBef>
                <a:spcPts val="0"/>
              </a:spcBef>
              <a:spcAft>
                <a:spcPts val="0"/>
              </a:spcAft>
              <a:buSzPts val="700"/>
              <a:buChar char="●"/>
            </a:pPr>
            <a:r>
              <a:rPr lang="pt-BR" sz="700"/>
              <a:t>  192  git reset --hard a186d1bcc5dec9607a91354504c16ad91a234f76</a:t>
            </a:r>
            <a:endParaRPr sz="700"/>
          </a:p>
          <a:p>
            <a:pPr indent="-273050" lvl="0" marL="457200" rtl="0" algn="l">
              <a:spcBef>
                <a:spcPts val="0"/>
              </a:spcBef>
              <a:spcAft>
                <a:spcPts val="0"/>
              </a:spcAft>
              <a:buSzPts val="700"/>
              <a:buChar char="●"/>
            </a:pPr>
            <a:r>
              <a:rPr lang="pt-BR" sz="700"/>
              <a:t>  193  git pull</a:t>
            </a:r>
            <a:endParaRPr sz="700"/>
          </a:p>
          <a:p>
            <a:pPr indent="-273050" lvl="0" marL="457200" rtl="0" algn="l">
              <a:spcBef>
                <a:spcPts val="0"/>
              </a:spcBef>
              <a:spcAft>
                <a:spcPts val="0"/>
              </a:spcAft>
              <a:buSzPts val="700"/>
              <a:buChar char="●"/>
            </a:pPr>
            <a:r>
              <a:rPr lang="pt-BR" sz="700"/>
              <a:t>  194  git tag v0.0.1 -m "Primeira versao"</a:t>
            </a:r>
            <a:endParaRPr sz="700"/>
          </a:p>
          <a:p>
            <a:pPr indent="-273050" lvl="0" marL="457200" rtl="0" algn="l">
              <a:spcBef>
                <a:spcPts val="0"/>
              </a:spcBef>
              <a:spcAft>
                <a:spcPts val="0"/>
              </a:spcAft>
              <a:buSzPts val="700"/>
              <a:buChar char="●"/>
            </a:pPr>
            <a:r>
              <a:rPr lang="pt-BR" sz="700"/>
              <a:t>  195  git push --tags</a:t>
            </a:r>
            <a:endParaRPr sz="700"/>
          </a:p>
          <a:p>
            <a:pPr indent="-273050" lvl="0" marL="457200" rtl="0" algn="l">
              <a:spcBef>
                <a:spcPts val="0"/>
              </a:spcBef>
              <a:spcAft>
                <a:spcPts val="0"/>
              </a:spcAft>
              <a:buSzPts val="700"/>
              <a:buChar char="●"/>
            </a:pPr>
            <a:r>
              <a:rPr lang="pt-BR" sz="700"/>
              <a:t>  196  history</a:t>
            </a:r>
            <a:endParaRPr sz="700"/>
          </a:p>
          <a:p>
            <a:pPr indent="-273050" lvl="0" marL="457200" rtl="0" algn="l">
              <a:spcBef>
                <a:spcPts val="0"/>
              </a:spcBef>
              <a:spcAft>
                <a:spcPts val="0"/>
              </a:spcAft>
              <a:buSzPts val="700"/>
              <a:buChar char="●"/>
            </a:pPr>
            <a:r>
              <a:t/>
            </a:r>
            <a:endParaRPr sz="7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90"/>
          <p:cNvSpPr txBox="1"/>
          <p:nvPr>
            <p:ph type="title"/>
          </p:nvPr>
        </p:nvSpPr>
        <p:spPr>
          <a:xfrm>
            <a:off x="878725" y="145025"/>
            <a:ext cx="7542300" cy="4807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000"/>
          </a:p>
          <a:p>
            <a:pPr indent="0" lvl="0" marL="457200" rtl="0" algn="l">
              <a:spcBef>
                <a:spcPts val="0"/>
              </a:spcBef>
              <a:spcAft>
                <a:spcPts val="0"/>
              </a:spcAft>
              <a:buNone/>
            </a:pPr>
            <a:r>
              <a:t/>
            </a:r>
            <a:endParaRPr sz="1000"/>
          </a:p>
          <a:p>
            <a:pPr indent="0" lvl="0" marL="457200" rtl="0" algn="l">
              <a:spcBef>
                <a:spcPts val="0"/>
              </a:spcBef>
              <a:spcAft>
                <a:spcPts val="0"/>
              </a:spcAft>
              <a:buNone/>
            </a:pPr>
            <a:r>
              <a:t/>
            </a:r>
            <a:endParaRPr sz="1000"/>
          </a:p>
          <a:p>
            <a:pPr indent="0" lvl="0" marL="45720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457200" rtl="0" algn="l">
              <a:spcBef>
                <a:spcPts val="0"/>
              </a:spcBef>
              <a:spcAft>
                <a:spcPts val="0"/>
              </a:spcAft>
              <a:buNone/>
            </a:pPr>
            <a:r>
              <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pt-BR" sz="1000"/>
              <a:t>   code .git/config  ### abre o arquivo e configuração do git</a:t>
            </a:r>
            <a:endParaRPr sz="1000"/>
          </a:p>
          <a:p>
            <a:pPr indent="-292100" lvl="0" marL="457200" rtl="0" algn="l">
              <a:spcBef>
                <a:spcPts val="0"/>
              </a:spcBef>
              <a:spcAft>
                <a:spcPts val="0"/>
              </a:spcAft>
              <a:buSzPts val="1000"/>
              <a:buChar char="●"/>
            </a:pPr>
            <a:r>
              <a:rPr lang="pt-BR" sz="1000"/>
              <a:t>   git push  ## faz upload dos dados para o git</a:t>
            </a:r>
            <a:endParaRPr sz="1000"/>
          </a:p>
          <a:p>
            <a:pPr indent="-292100" lvl="0" marL="457200" rtl="0" algn="l">
              <a:spcBef>
                <a:spcPts val="0"/>
              </a:spcBef>
              <a:spcAft>
                <a:spcPts val="0"/>
              </a:spcAft>
              <a:buSzPts val="1000"/>
              <a:buChar char="●"/>
            </a:pPr>
            <a:r>
              <a:rPr lang="pt-BR" sz="1000"/>
              <a:t>   git push origin api </a:t>
            </a:r>
            <a:r>
              <a:rPr lang="pt-BR" sz="1000"/>
              <a:t>## faz upload dos dados para o git em uma origin e branch específica</a:t>
            </a:r>
            <a:endParaRPr sz="1000"/>
          </a:p>
          <a:p>
            <a:pPr indent="-292100" lvl="0" marL="457200" rtl="0" algn="l">
              <a:spcBef>
                <a:spcPts val="0"/>
              </a:spcBef>
              <a:spcAft>
                <a:spcPts val="0"/>
              </a:spcAft>
              <a:buSzPts val="1000"/>
              <a:buChar char="●"/>
            </a:pPr>
            <a:r>
              <a:rPr lang="pt-BR" sz="1000"/>
              <a:t>   git push --set-upstream origin api # faz um push para origin e branch já setando o padrão do push</a:t>
            </a:r>
            <a:endParaRPr sz="1000"/>
          </a:p>
          <a:p>
            <a:pPr indent="-292100" lvl="0" marL="457200" rtl="0" algn="l">
              <a:spcBef>
                <a:spcPts val="0"/>
              </a:spcBef>
              <a:spcAft>
                <a:spcPts val="0"/>
              </a:spcAft>
              <a:buSzPts val="1000"/>
              <a:buChar char="●"/>
            </a:pPr>
            <a:r>
              <a:rPr lang="pt-BR" sz="1000"/>
              <a:t>   git branch # verifica o banch atual</a:t>
            </a:r>
            <a:endParaRPr sz="1000"/>
          </a:p>
          <a:p>
            <a:pPr indent="-292100" lvl="0" marL="457200" rtl="0" algn="l">
              <a:spcBef>
                <a:spcPts val="0"/>
              </a:spcBef>
              <a:spcAft>
                <a:spcPts val="0"/>
              </a:spcAft>
              <a:buSzPts val="1000"/>
              <a:buChar char="●"/>
            </a:pPr>
            <a:r>
              <a:rPr lang="pt-BR" sz="1000"/>
              <a:t>   git remote add heroku git@github.com:username/repo.git  # adiciona um repo novo</a:t>
            </a:r>
            <a:endParaRPr sz="1000"/>
          </a:p>
          <a:p>
            <a:pPr indent="-292100" lvl="0" marL="457200" rtl="0" algn="l">
              <a:spcBef>
                <a:spcPts val="0"/>
              </a:spcBef>
              <a:spcAft>
                <a:spcPts val="0"/>
              </a:spcAft>
              <a:buSzPts val="1000"/>
              <a:buChar char="●"/>
            </a:pPr>
            <a:r>
              <a:rPr lang="pt-BR" sz="1000"/>
              <a:t>   git remote set-url origin </a:t>
            </a:r>
            <a:r>
              <a:rPr lang="pt-BR" sz="1000" u="sng">
                <a:solidFill>
                  <a:schemeClr val="hlink"/>
                </a:solidFill>
                <a:hlinkClick r:id="rId3"/>
              </a:rPr>
              <a:t>git@github.com</a:t>
            </a:r>
            <a:r>
              <a:rPr lang="pt-BR" sz="1000"/>
              <a:t>:rosivolgarin/pgstrans.git </a:t>
            </a:r>
            <a:r>
              <a:rPr lang="pt-BR" sz="1000"/>
              <a:t> # altera o repo</a:t>
            </a:r>
            <a:endParaRPr sz="1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Scrum</a:t>
            </a:r>
            <a:endParaRPr/>
          </a:p>
          <a:p>
            <a:pPr indent="0" lvl="0" marL="0" rtl="0" algn="ctr">
              <a:spcBef>
                <a:spcPts val="0"/>
              </a:spcBef>
              <a:spcAft>
                <a:spcPts val="0"/>
              </a:spcAft>
              <a:buNone/>
            </a:pPr>
            <a:r>
              <a:rPr lang="pt-BR" sz="1100" u="sng">
                <a:solidFill>
                  <a:schemeClr val="hlink"/>
                </a:solidFill>
                <a:hlinkClick r:id="rId3"/>
              </a:rPr>
              <a:t>https://maurofcastro.wordpress.com/2015/11/04/metodologia-scrum/</a:t>
            </a:r>
            <a:endParaRPr sz="1100"/>
          </a:p>
          <a:p>
            <a:pPr indent="0" lvl="0" marL="0" rtl="0" algn="ctr">
              <a:spcBef>
                <a:spcPts val="0"/>
              </a:spcBef>
              <a:spcAft>
                <a:spcPts val="0"/>
              </a:spcAft>
              <a:buNone/>
            </a:pPr>
            <a:r>
              <a:t/>
            </a:r>
            <a:endParaRPr/>
          </a:p>
        </p:txBody>
      </p:sp>
      <p:pic>
        <p:nvPicPr>
          <p:cNvPr id="530" name="Google Shape;530;p91"/>
          <p:cNvPicPr preferRelativeResize="0"/>
          <p:nvPr/>
        </p:nvPicPr>
        <p:blipFill>
          <a:blip r:embed="rId4">
            <a:alphaModFix/>
          </a:blip>
          <a:stretch>
            <a:fillRect/>
          </a:stretch>
        </p:blipFill>
        <p:spPr>
          <a:xfrm>
            <a:off x="1787852" y="1188200"/>
            <a:ext cx="5568300" cy="3712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pt-BR"/>
              <a:t>Microserviços</a:t>
            </a:r>
            <a:endParaRPr/>
          </a:p>
          <a:p>
            <a:pPr indent="0" lvl="0" marL="0" rtl="0" algn="ctr">
              <a:lnSpc>
                <a:spcPct val="115000"/>
              </a:lnSpc>
              <a:spcBef>
                <a:spcPts val="0"/>
              </a:spcBef>
              <a:spcAft>
                <a:spcPts val="0"/>
              </a:spcAft>
              <a:buNone/>
            </a:pPr>
            <a:r>
              <a:rPr lang="pt-BR" sz="1100"/>
              <a:t>Mostrar exemplos de sistemas</a:t>
            </a:r>
            <a:endParaRPr sz="1100"/>
          </a:p>
        </p:txBody>
      </p:sp>
      <p:pic>
        <p:nvPicPr>
          <p:cNvPr id="95" name="Google Shape;95;p20"/>
          <p:cNvPicPr preferRelativeResize="0"/>
          <p:nvPr/>
        </p:nvPicPr>
        <p:blipFill>
          <a:blip r:embed="rId3">
            <a:alphaModFix/>
          </a:blip>
          <a:stretch>
            <a:fillRect/>
          </a:stretch>
        </p:blipFill>
        <p:spPr>
          <a:xfrm>
            <a:off x="1555238" y="1168000"/>
            <a:ext cx="6033528" cy="3530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Terraform</a:t>
            </a:r>
            <a:endParaRPr/>
          </a:p>
        </p:txBody>
      </p:sp>
      <p:sp>
        <p:nvSpPr>
          <p:cNvPr id="536" name="Google Shape;536;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500">
                <a:latin typeface="Roboto"/>
                <a:ea typeface="Roboto"/>
                <a:cs typeface="Roboto"/>
                <a:sym typeface="Roboto"/>
              </a:rPr>
              <a:t>Terraform é uma ferramenta open-source para criar infraestrutura via código que fornece um fluxo de trabalho CLI consistente para gerenciar centenas de serviços em nuvem. Terraform codifica APIs de nuvem em arquivos de configuração declarativos.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AWS CLI</a:t>
            </a:r>
            <a:endParaRPr/>
          </a:p>
        </p:txBody>
      </p:sp>
      <p:sp>
        <p:nvSpPr>
          <p:cNvPr id="542" name="Google Shape;542;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100">
                <a:latin typeface="Arial"/>
                <a:ea typeface="Arial"/>
                <a:cs typeface="Arial"/>
                <a:sym typeface="Arial"/>
              </a:rPr>
              <a:t>Instalar o AWS CLI</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None/>
            </a:pPr>
            <a:r>
              <a:rPr lang="pt-BR" sz="1100" u="sng">
                <a:solidFill>
                  <a:schemeClr val="hlink"/>
                </a:solidFill>
                <a:latin typeface="Arial"/>
                <a:ea typeface="Arial"/>
                <a:cs typeface="Arial"/>
                <a:sym typeface="Arial"/>
                <a:hlinkClick r:id="rId3"/>
              </a:rPr>
              <a:t>https://docs.aws.amazon.com/pt_br/cli/latest/userguide/install-cliv2.html</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gerar um usuário no IAM</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baixar o csv e colocar as informações da conta no configure do aws cli</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comando:</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aws configure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a:t>Linguagem HCL</a:t>
            </a:r>
            <a:endParaRPr/>
          </a:p>
        </p:txBody>
      </p:sp>
      <p:sp>
        <p:nvSpPr>
          <p:cNvPr id="548" name="Google Shape;548;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100">
                <a:latin typeface="Arial"/>
                <a:ea typeface="Arial"/>
                <a:cs typeface="Arial"/>
                <a:sym typeface="Arial"/>
              </a:rPr>
              <a:t>HCL linguagem do terraform</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200">
                <a:latin typeface="Arial"/>
                <a:ea typeface="Arial"/>
                <a:cs typeface="Arial"/>
                <a:sym typeface="Arial"/>
              </a:rPr>
              <a:t>O Terraform também aceita o formato Json, mas o uso do HCL é fortemente recomendado, visto que você escreve bem menos código usando HCL e a chance de você esquecer uma chave na hora de criar o Json é grande.</a:t>
            </a:r>
            <a:endParaRPr sz="1200">
              <a:latin typeface="Arial"/>
              <a:ea typeface="Arial"/>
              <a:cs typeface="Arial"/>
              <a:sym typeface="Arial"/>
            </a:endParaRPr>
          </a:p>
          <a:p>
            <a:pPr indent="0" lvl="0" marL="0" rtl="0" algn="l">
              <a:spcBef>
                <a:spcPts val="1500"/>
              </a:spcBef>
              <a:spcAft>
                <a:spcPts val="0"/>
              </a:spcAft>
              <a:buNone/>
            </a:pPr>
            <a:r>
              <a:rPr lang="pt-BR" sz="1200">
                <a:latin typeface="Arial"/>
                <a:ea typeface="Arial"/>
                <a:cs typeface="Arial"/>
                <a:sym typeface="Arial"/>
              </a:rPr>
              <a:t>Exemplo de arquivo .tf, extensão usada pelo Terraform para provisionamento de uma instância EC2.</a:t>
            </a:r>
            <a:endParaRPr sz="1100">
              <a:latin typeface="Arial"/>
              <a:ea typeface="Arial"/>
              <a:cs typeface="Arial"/>
              <a:sym typeface="Arial"/>
            </a:endParaRPr>
          </a:p>
          <a:p>
            <a:pPr indent="0" lvl="0" marL="0" rtl="0" algn="l">
              <a:spcBef>
                <a:spcPts val="1500"/>
              </a:spcBef>
              <a:spcAft>
                <a:spcPts val="12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Download Terraform</a:t>
            </a:r>
            <a:endParaRPr/>
          </a:p>
        </p:txBody>
      </p:sp>
      <p:sp>
        <p:nvSpPr>
          <p:cNvPr id="554" name="Google Shape;554;p95"/>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Baixar e configurar o terraform</a:t>
            </a:r>
            <a:endParaRPr sz="1100">
              <a:latin typeface="Arial"/>
              <a:ea typeface="Arial"/>
              <a:cs typeface="Arial"/>
              <a:sym typeface="Arial"/>
            </a:endParaRPr>
          </a:p>
          <a:p>
            <a:pPr indent="0" lvl="0" marL="0" rtl="0" algn="l">
              <a:spcBef>
                <a:spcPts val="0"/>
              </a:spcBef>
              <a:spcAft>
                <a:spcPts val="0"/>
              </a:spcAft>
              <a:buNone/>
            </a:pPr>
            <a:r>
              <a:rPr lang="pt-BR" sz="1100" u="sng">
                <a:solidFill>
                  <a:schemeClr val="hlink"/>
                </a:solidFill>
                <a:latin typeface="Arial"/>
                <a:ea typeface="Arial"/>
                <a:cs typeface="Arial"/>
                <a:sym typeface="Arial"/>
                <a:hlinkClick r:id="rId3"/>
              </a:rPr>
              <a:t>https://learn.hashicorp.com/tutorials/terraform/install-cli?in=terraform/aws-get-started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depois de instalar o terraform usar:</a:t>
            </a:r>
            <a:endParaRPr sz="1100">
              <a:latin typeface="Arial"/>
              <a:ea typeface="Arial"/>
              <a:cs typeface="Arial"/>
              <a:sym typeface="Arial"/>
            </a:endParaRPr>
          </a:p>
          <a:p>
            <a:pPr indent="0" lvl="0" marL="0" rtl="0" algn="l">
              <a:spcBef>
                <a:spcPts val="0"/>
              </a:spcBef>
              <a:spcAft>
                <a:spcPts val="0"/>
              </a:spcAft>
              <a:buNone/>
            </a:pPr>
            <a:r>
              <a:rPr lang="pt-BR" sz="1100">
                <a:latin typeface="Arial"/>
                <a:ea typeface="Arial"/>
                <a:cs typeface="Arial"/>
                <a:sym typeface="Arial"/>
              </a:rPr>
              <a:t>Dentro do diretório que tem um arquivo main.tf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96"/>
          <p:cNvPicPr preferRelativeResize="0"/>
          <p:nvPr/>
        </p:nvPicPr>
        <p:blipFill>
          <a:blip r:embed="rId3">
            <a:alphaModFix/>
          </a:blip>
          <a:stretch>
            <a:fillRect/>
          </a:stretch>
        </p:blipFill>
        <p:spPr>
          <a:xfrm>
            <a:off x="600537" y="958187"/>
            <a:ext cx="7942929" cy="357745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Terraform configurado com acesso negado ssh</a:t>
            </a:r>
            <a:endParaRPr/>
          </a:p>
        </p:txBody>
      </p:sp>
      <p:sp>
        <p:nvSpPr>
          <p:cNvPr id="565" name="Google Shape;565;p97"/>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100"/>
              <a:t>sudo apt-get update &amp;&amp; sudo apt-get install -y gnupg software-properties-common curl ansible net-tools nmap</a:t>
            </a:r>
            <a:endParaRPr sz="1100"/>
          </a:p>
          <a:p>
            <a:pPr indent="0" lvl="0" marL="0" rtl="0" algn="l">
              <a:spcBef>
                <a:spcPts val="0"/>
              </a:spcBef>
              <a:spcAft>
                <a:spcPts val="0"/>
              </a:spcAft>
              <a:buNone/>
            </a:pPr>
            <a:r>
              <a:rPr lang="pt-BR" sz="1100"/>
              <a:t>curl -fsSL https://apt.releases.hashicorp.com/gpg | sudo apt-key add -</a:t>
            </a:r>
            <a:endParaRPr sz="1100"/>
          </a:p>
          <a:p>
            <a:pPr indent="0" lvl="0" marL="0" rtl="0" algn="l">
              <a:spcBef>
                <a:spcPts val="0"/>
              </a:spcBef>
              <a:spcAft>
                <a:spcPts val="0"/>
              </a:spcAft>
              <a:buNone/>
            </a:pPr>
            <a:r>
              <a:rPr lang="pt-BR" sz="1100"/>
              <a:t>sudo apt-add-repository "deb [arch=amd64] https://apt.releases.hashicorp.com $(lsb_release -cs) main"</a:t>
            </a:r>
            <a:endParaRPr sz="1100"/>
          </a:p>
          <a:p>
            <a:pPr indent="0" lvl="0" marL="0" rtl="0" algn="l">
              <a:spcBef>
                <a:spcPts val="0"/>
              </a:spcBef>
              <a:spcAft>
                <a:spcPts val="0"/>
              </a:spcAft>
              <a:buNone/>
            </a:pPr>
            <a:r>
              <a:rPr lang="pt-BR" sz="1100"/>
              <a:t>sudo apt-get update &amp;&amp; sudo apt-get install terraform</a:t>
            </a:r>
            <a:endParaRPr sz="1100"/>
          </a:p>
          <a:p>
            <a:pPr indent="0" lvl="0" marL="0" rtl="0" algn="l">
              <a:spcBef>
                <a:spcPts val="0"/>
              </a:spcBef>
              <a:spcAft>
                <a:spcPts val="0"/>
              </a:spcAft>
              <a:buNone/>
            </a:pPr>
            <a:r>
              <a:rPr lang="pt-BR" sz="1100"/>
              <a:t>sudo apt install awscli -y</a:t>
            </a:r>
            <a:endParaRPr sz="1100"/>
          </a:p>
          <a:p>
            <a:pPr indent="0" lvl="0" marL="0" rtl="0" algn="l">
              <a:spcBef>
                <a:spcPts val="0"/>
              </a:spcBef>
              <a:spcAft>
                <a:spcPts val="0"/>
              </a:spcAft>
              <a:buNone/>
            </a:pPr>
            <a:r>
              <a:rPr lang="pt-BR" sz="1100"/>
              <a:t>mkdir ~/.aws</a:t>
            </a:r>
            <a:endParaRPr sz="1100"/>
          </a:p>
          <a:p>
            <a:pPr indent="0" lvl="0" marL="0" rtl="0" algn="l">
              <a:spcBef>
                <a:spcPts val="0"/>
              </a:spcBef>
              <a:spcAft>
                <a:spcPts val="0"/>
              </a:spcAft>
              <a:buNone/>
            </a:pPr>
            <a:r>
              <a:rPr lang="pt-BR" sz="1100"/>
              <a:t>cat &lt;&lt;EOF &gt; ~/.aws/config</a:t>
            </a:r>
            <a:endParaRPr sz="1100"/>
          </a:p>
          <a:p>
            <a:pPr indent="0" lvl="0" marL="0" rtl="0" algn="l">
              <a:spcBef>
                <a:spcPts val="0"/>
              </a:spcBef>
              <a:spcAft>
                <a:spcPts val="0"/>
              </a:spcAft>
              <a:buNone/>
            </a:pPr>
            <a:r>
              <a:rPr lang="pt-BR" sz="1100"/>
              <a:t>[default]</a:t>
            </a:r>
            <a:endParaRPr sz="1100"/>
          </a:p>
          <a:p>
            <a:pPr indent="0" lvl="0" marL="0" rtl="0" algn="l">
              <a:spcBef>
                <a:spcPts val="0"/>
              </a:spcBef>
              <a:spcAft>
                <a:spcPts val="0"/>
              </a:spcAft>
              <a:buNone/>
            </a:pPr>
            <a:r>
              <a:rPr lang="pt-BR" sz="1100"/>
              <a:t>region = sa-east-1</a:t>
            </a:r>
            <a:endParaRPr sz="1100"/>
          </a:p>
          <a:p>
            <a:pPr indent="0" lvl="0" marL="0" rtl="0" algn="l">
              <a:spcBef>
                <a:spcPts val="0"/>
              </a:spcBef>
              <a:spcAft>
                <a:spcPts val="0"/>
              </a:spcAft>
              <a:buNone/>
            </a:pPr>
            <a:r>
              <a:rPr lang="pt-BR" sz="1100"/>
              <a:t>EOF</a:t>
            </a:r>
            <a:endParaRPr sz="1100"/>
          </a:p>
          <a:p>
            <a:pPr indent="0" lvl="0" marL="0" rtl="0" algn="l">
              <a:spcBef>
                <a:spcPts val="0"/>
              </a:spcBef>
              <a:spcAft>
                <a:spcPts val="0"/>
              </a:spcAft>
              <a:buNone/>
            </a:pPr>
            <a:r>
              <a:t/>
            </a:r>
            <a:endParaRPr sz="11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Terraform configurado com acesso negado ssh</a:t>
            </a:r>
            <a:endParaRPr/>
          </a:p>
        </p:txBody>
      </p:sp>
      <p:pic>
        <p:nvPicPr>
          <p:cNvPr id="571" name="Google Shape;571;p98"/>
          <p:cNvPicPr preferRelativeResize="0"/>
          <p:nvPr/>
        </p:nvPicPr>
        <p:blipFill>
          <a:blip r:embed="rId3">
            <a:alphaModFix/>
          </a:blip>
          <a:stretch>
            <a:fillRect/>
          </a:stretch>
        </p:blipFill>
        <p:spPr>
          <a:xfrm>
            <a:off x="1155150" y="986325"/>
            <a:ext cx="6625848" cy="39891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9"/>
          <p:cNvSpPr txBox="1"/>
          <p:nvPr>
            <p:ph type="title"/>
          </p:nvPr>
        </p:nvSpPr>
        <p:spPr>
          <a:xfrm>
            <a:off x="1306150" y="7314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Terraform comandos</a:t>
            </a:r>
            <a:endParaRPr/>
          </a:p>
          <a:p>
            <a:pPr indent="0" lvl="0" marL="0" rtl="0" algn="l">
              <a:spcBef>
                <a:spcPts val="0"/>
              </a:spcBef>
              <a:spcAft>
                <a:spcPts val="0"/>
              </a:spcAft>
              <a:buNone/>
            </a:pPr>
            <a:r>
              <a:rPr lang="pt-BR" sz="1100" u="sng">
                <a:solidFill>
                  <a:schemeClr val="hlink"/>
                </a:solidFill>
                <a:hlinkClick r:id="rId3"/>
              </a:rPr>
              <a:t>https://www.terraform.io/docs/language/settings/backends/remote.html</a:t>
            </a:r>
            <a:endParaRPr sz="1100"/>
          </a:p>
          <a:p>
            <a:pPr indent="0" lvl="0" marL="0" rtl="0" algn="l">
              <a:spcBef>
                <a:spcPts val="0"/>
              </a:spcBef>
              <a:spcAft>
                <a:spcPts val="0"/>
              </a:spcAft>
              <a:buNone/>
            </a:pPr>
            <a:r>
              <a:t/>
            </a:r>
            <a:endParaRPr sz="1100"/>
          </a:p>
        </p:txBody>
      </p:sp>
      <p:pic>
        <p:nvPicPr>
          <p:cNvPr id="577" name="Google Shape;577;p99"/>
          <p:cNvPicPr preferRelativeResize="0"/>
          <p:nvPr/>
        </p:nvPicPr>
        <p:blipFill>
          <a:blip r:embed="rId4">
            <a:alphaModFix/>
          </a:blip>
          <a:stretch>
            <a:fillRect/>
          </a:stretch>
        </p:blipFill>
        <p:spPr>
          <a:xfrm>
            <a:off x="316925" y="1815275"/>
            <a:ext cx="8624624" cy="1076875"/>
          </a:xfrm>
          <a:prstGeom prst="rect">
            <a:avLst/>
          </a:prstGeom>
          <a:noFill/>
          <a:ln>
            <a:noFill/>
          </a:ln>
        </p:spPr>
      </p:pic>
      <p:sp>
        <p:nvSpPr>
          <p:cNvPr id="578" name="Google Shape;578;p99"/>
          <p:cNvSpPr txBox="1"/>
          <p:nvPr/>
        </p:nvSpPr>
        <p:spPr>
          <a:xfrm>
            <a:off x="316925" y="2815939"/>
            <a:ext cx="8256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solidFill>
                  <a:schemeClr val="dk1"/>
                </a:solidFill>
              </a:rPr>
              <a:t>terraform fmt --recursive </a:t>
            </a:r>
            <a:r>
              <a:rPr lang="pt-BR" sz="1000">
                <a:solidFill>
                  <a:srgbClr val="6A9955"/>
                </a:solidFill>
              </a:rPr>
              <a:t> # validar sintaxe e formata código (linting)</a:t>
            </a:r>
            <a:endParaRPr sz="1000">
              <a:solidFill>
                <a:srgbClr val="6A9955"/>
              </a:solidFill>
            </a:endParaRPr>
          </a:p>
          <a:p>
            <a:pPr indent="0" lvl="0" marL="0" rtl="0" algn="l">
              <a:spcBef>
                <a:spcPts val="0"/>
              </a:spcBef>
              <a:spcAft>
                <a:spcPts val="0"/>
              </a:spcAft>
              <a:buNone/>
            </a:pPr>
            <a:r>
              <a:rPr lang="pt-BR" sz="1000">
                <a:solidFill>
                  <a:schemeClr val="dk1"/>
                </a:solidFill>
              </a:rPr>
              <a:t>terraform plan --target=</a:t>
            </a:r>
            <a:r>
              <a:rPr lang="pt-BR" sz="1000">
                <a:solidFill>
                  <a:schemeClr val="dk1"/>
                </a:solidFill>
              </a:rPr>
              <a:t>module</a:t>
            </a:r>
            <a:r>
              <a:rPr lang="pt-BR" sz="1000">
                <a:solidFill>
                  <a:schemeClr val="dk1"/>
                </a:solidFill>
              </a:rPr>
              <a:t>.</a:t>
            </a:r>
            <a:r>
              <a:rPr lang="pt-BR" sz="1000">
                <a:solidFill>
                  <a:schemeClr val="dk1"/>
                </a:solidFill>
              </a:rPr>
              <a:t>nome_modulo</a:t>
            </a:r>
            <a:r>
              <a:rPr lang="pt-BR" sz="1000">
                <a:solidFill>
                  <a:schemeClr val="dk1"/>
                </a:solidFill>
              </a:rPr>
              <a:t>  </a:t>
            </a:r>
            <a:r>
              <a:rPr lang="pt-BR" sz="1000">
                <a:solidFill>
                  <a:srgbClr val="6A9955"/>
                </a:solidFill>
              </a:rPr>
              <a:t># Verifica plano por módulo</a:t>
            </a:r>
            <a:endParaRPr sz="1000">
              <a:solidFill>
                <a:srgbClr val="6A9955"/>
              </a:solidFill>
            </a:endParaRPr>
          </a:p>
          <a:p>
            <a:pPr indent="0" lvl="0" marL="0" rtl="0" algn="l">
              <a:spcBef>
                <a:spcPts val="0"/>
              </a:spcBef>
              <a:spcAft>
                <a:spcPts val="0"/>
              </a:spcAft>
              <a:buNone/>
            </a:pPr>
            <a:r>
              <a:rPr lang="pt-BR" sz="1000">
                <a:solidFill>
                  <a:srgbClr val="FFFFFF"/>
                </a:solidFill>
              </a:rPr>
              <a:t>terraform validate</a:t>
            </a:r>
            <a:r>
              <a:rPr lang="pt-BR" sz="1000">
                <a:solidFill>
                  <a:srgbClr val="6A9955"/>
                </a:solidFill>
              </a:rPr>
              <a:t> # válida sintaxe</a:t>
            </a:r>
            <a:endParaRPr sz="1000">
              <a:solidFill>
                <a:srgbClr val="6A9955"/>
              </a:solidFill>
            </a:endParaRPr>
          </a:p>
          <a:p>
            <a:pPr indent="0" lvl="0" marL="0" rtl="0" algn="l">
              <a:spcBef>
                <a:spcPts val="0"/>
              </a:spcBef>
              <a:spcAft>
                <a:spcPts val="0"/>
              </a:spcAft>
              <a:buNone/>
            </a:pPr>
            <a:r>
              <a:rPr lang="pt-BR" sz="1000">
                <a:solidFill>
                  <a:schemeClr val="dk1"/>
                </a:solidFill>
              </a:rPr>
              <a:t>terraform apply -auto-approve </a:t>
            </a:r>
            <a:r>
              <a:rPr lang="pt-BR" sz="1000">
                <a:solidFill>
                  <a:srgbClr val="6A9955"/>
                </a:solidFill>
              </a:rPr>
              <a:t># utilizado na pipeline</a:t>
            </a:r>
            <a:endParaRPr sz="1000">
              <a:solidFill>
                <a:srgbClr val="6A9955"/>
              </a:solidFill>
            </a:endParaRPr>
          </a:p>
          <a:p>
            <a:pPr indent="0" lvl="0" marL="0" rtl="0" algn="l">
              <a:spcBef>
                <a:spcPts val="0"/>
              </a:spcBef>
              <a:spcAft>
                <a:spcPts val="0"/>
              </a:spcAft>
              <a:buNone/>
            </a:pPr>
            <a:r>
              <a:rPr lang="pt-BR" sz="1000">
                <a:solidFill>
                  <a:schemeClr val="dk1"/>
                </a:solidFill>
              </a:rPr>
              <a:t>terraform output  </a:t>
            </a:r>
            <a:r>
              <a:rPr lang="pt-BR" sz="1000">
                <a:solidFill>
                  <a:srgbClr val="6A9955"/>
                </a:solidFill>
              </a:rPr>
              <a:t># mostra retorno do output</a:t>
            </a:r>
            <a:endParaRPr sz="1000">
              <a:solidFill>
                <a:srgbClr val="6A9955"/>
              </a:solidFill>
            </a:endParaRPr>
          </a:p>
          <a:p>
            <a:pPr indent="0" lvl="0" marL="0" rtl="0" algn="l">
              <a:spcBef>
                <a:spcPts val="0"/>
              </a:spcBef>
              <a:spcAft>
                <a:spcPts val="0"/>
              </a:spcAft>
              <a:buNone/>
            </a:pPr>
            <a:r>
              <a:rPr lang="pt-BR" sz="1000">
                <a:solidFill>
                  <a:schemeClr val="dk1"/>
                </a:solidFill>
              </a:rPr>
              <a:t>terraform destroy -auto-approve </a:t>
            </a:r>
            <a:r>
              <a:rPr lang="pt-BR" sz="1000">
                <a:solidFill>
                  <a:srgbClr val="6A9955"/>
                </a:solidFill>
              </a:rPr>
              <a:t># utilizado na pipeline</a:t>
            </a:r>
            <a:endParaRPr sz="1000">
              <a:solidFill>
                <a:srgbClr val="6A9955"/>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00"/>
          <p:cNvSpPr txBox="1"/>
          <p:nvPr>
            <p:ph type="title"/>
          </p:nvPr>
        </p:nvSpPr>
        <p:spPr>
          <a:xfrm>
            <a:off x="1115650" y="1207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file block</a:t>
            </a:r>
            <a:endParaRPr/>
          </a:p>
        </p:txBody>
      </p:sp>
      <p:pic>
        <p:nvPicPr>
          <p:cNvPr id="584" name="Google Shape;584;p100"/>
          <p:cNvPicPr preferRelativeResize="0"/>
          <p:nvPr/>
        </p:nvPicPr>
        <p:blipFill>
          <a:blip r:embed="rId3">
            <a:alphaModFix/>
          </a:blip>
          <a:stretch>
            <a:fillRect/>
          </a:stretch>
        </p:blipFill>
        <p:spPr>
          <a:xfrm>
            <a:off x="1115650" y="1763300"/>
            <a:ext cx="7502348" cy="27169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01"/>
          <p:cNvSpPr txBox="1"/>
          <p:nvPr>
            <p:ph type="title"/>
          </p:nvPr>
        </p:nvSpPr>
        <p:spPr>
          <a:xfrm>
            <a:off x="1115650" y="1207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file count block</a:t>
            </a:r>
            <a:endParaRPr/>
          </a:p>
        </p:txBody>
      </p:sp>
      <p:pic>
        <p:nvPicPr>
          <p:cNvPr id="590" name="Google Shape;590;p101"/>
          <p:cNvPicPr preferRelativeResize="0"/>
          <p:nvPr/>
        </p:nvPicPr>
        <p:blipFill>
          <a:blip r:embed="rId3">
            <a:alphaModFix/>
          </a:blip>
          <a:stretch>
            <a:fillRect/>
          </a:stretch>
        </p:blipFill>
        <p:spPr>
          <a:xfrm>
            <a:off x="581313" y="1737325"/>
            <a:ext cx="8107573" cy="271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1"/>
          <p:cNvPicPr preferRelativeResize="0"/>
          <p:nvPr/>
        </p:nvPicPr>
        <p:blipFill>
          <a:blip r:embed="rId3">
            <a:alphaModFix/>
          </a:blip>
          <a:stretch>
            <a:fillRect/>
          </a:stretch>
        </p:blipFill>
        <p:spPr>
          <a:xfrm>
            <a:off x="370450" y="679388"/>
            <a:ext cx="8403101" cy="37847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2"/>
          <p:cNvSpPr txBox="1"/>
          <p:nvPr>
            <p:ph type="title"/>
          </p:nvPr>
        </p:nvSpPr>
        <p:spPr>
          <a:xfrm>
            <a:off x="1115650" y="1207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file length e key function</a:t>
            </a:r>
            <a:endParaRPr/>
          </a:p>
        </p:txBody>
      </p:sp>
      <p:pic>
        <p:nvPicPr>
          <p:cNvPr id="596" name="Google Shape;596;p102"/>
          <p:cNvPicPr preferRelativeResize="0"/>
          <p:nvPr/>
        </p:nvPicPr>
        <p:blipFill>
          <a:blip r:embed="rId3">
            <a:alphaModFix/>
          </a:blip>
          <a:stretch>
            <a:fillRect/>
          </a:stretch>
        </p:blipFill>
        <p:spPr>
          <a:xfrm>
            <a:off x="1252100" y="1797950"/>
            <a:ext cx="6004223" cy="30347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3"/>
          <p:cNvSpPr txBox="1"/>
          <p:nvPr>
            <p:ph type="title"/>
          </p:nvPr>
        </p:nvSpPr>
        <p:spPr>
          <a:xfrm>
            <a:off x="1115650" y="1207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Terraform console</a:t>
            </a:r>
            <a:endParaRPr/>
          </a:p>
        </p:txBody>
      </p:sp>
      <p:pic>
        <p:nvPicPr>
          <p:cNvPr id="602" name="Google Shape;602;p103"/>
          <p:cNvPicPr preferRelativeResize="0"/>
          <p:nvPr/>
        </p:nvPicPr>
        <p:blipFill>
          <a:blip r:embed="rId3">
            <a:alphaModFix/>
          </a:blip>
          <a:stretch>
            <a:fillRect/>
          </a:stretch>
        </p:blipFill>
        <p:spPr>
          <a:xfrm>
            <a:off x="152400" y="2049075"/>
            <a:ext cx="8839200" cy="258494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4"/>
          <p:cNvSpPr txBox="1"/>
          <p:nvPr>
            <p:ph type="title"/>
          </p:nvPr>
        </p:nvSpPr>
        <p:spPr>
          <a:xfrm>
            <a:off x="1115650" y="1207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Provider block</a:t>
            </a:r>
            <a:endParaRPr/>
          </a:p>
        </p:txBody>
      </p:sp>
      <p:pic>
        <p:nvPicPr>
          <p:cNvPr id="608" name="Google Shape;608;p104"/>
          <p:cNvPicPr preferRelativeResize="0"/>
          <p:nvPr/>
        </p:nvPicPr>
        <p:blipFill>
          <a:blip r:embed="rId3">
            <a:alphaModFix/>
          </a:blip>
          <a:stretch>
            <a:fillRect/>
          </a:stretch>
        </p:blipFill>
        <p:spPr>
          <a:xfrm>
            <a:off x="1252100" y="1815275"/>
            <a:ext cx="5082637" cy="27169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5"/>
          <p:cNvSpPr txBox="1"/>
          <p:nvPr>
            <p:ph type="title"/>
          </p:nvPr>
        </p:nvSpPr>
        <p:spPr>
          <a:xfrm>
            <a:off x="1167600" y="21515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Lista de providers - </a:t>
            </a:r>
            <a:r>
              <a:rPr lang="pt-BR" u="sng">
                <a:solidFill>
                  <a:schemeClr val="hlink"/>
                </a:solidFill>
                <a:hlinkClick r:id="rId3"/>
              </a:rPr>
              <a:t>https://registry.terraform.io/browse/providers</a:t>
            </a:r>
            <a:endParaRPr/>
          </a:p>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6"/>
          <p:cNvSpPr txBox="1"/>
          <p:nvPr>
            <p:ph type="title"/>
          </p:nvPr>
        </p:nvSpPr>
        <p:spPr>
          <a:xfrm>
            <a:off x="1115650" y="1207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Resource AWS block</a:t>
            </a:r>
            <a:endParaRPr/>
          </a:p>
        </p:txBody>
      </p:sp>
      <p:pic>
        <p:nvPicPr>
          <p:cNvPr id="619" name="Google Shape;619;p106"/>
          <p:cNvPicPr preferRelativeResize="0"/>
          <p:nvPr/>
        </p:nvPicPr>
        <p:blipFill>
          <a:blip r:embed="rId3">
            <a:alphaModFix/>
          </a:blip>
          <a:stretch>
            <a:fillRect/>
          </a:stretch>
        </p:blipFill>
        <p:spPr>
          <a:xfrm>
            <a:off x="1115650" y="1849900"/>
            <a:ext cx="7162800" cy="25336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7"/>
          <p:cNvSpPr txBox="1"/>
          <p:nvPr>
            <p:ph type="title"/>
          </p:nvPr>
        </p:nvSpPr>
        <p:spPr>
          <a:xfrm>
            <a:off x="1115650" y="1207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Data block</a:t>
            </a:r>
            <a:endParaRPr/>
          </a:p>
        </p:txBody>
      </p:sp>
      <p:pic>
        <p:nvPicPr>
          <p:cNvPr id="625" name="Google Shape;625;p107"/>
          <p:cNvPicPr preferRelativeResize="0"/>
          <p:nvPr/>
        </p:nvPicPr>
        <p:blipFill>
          <a:blip r:embed="rId3">
            <a:alphaModFix/>
          </a:blip>
          <a:stretch>
            <a:fillRect/>
          </a:stretch>
        </p:blipFill>
        <p:spPr>
          <a:xfrm>
            <a:off x="1115650" y="1797950"/>
            <a:ext cx="6703830" cy="27169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8"/>
          <p:cNvSpPr txBox="1"/>
          <p:nvPr>
            <p:ph type="title"/>
          </p:nvPr>
        </p:nvSpPr>
        <p:spPr>
          <a:xfrm>
            <a:off x="1115650" y="1207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Variable block</a:t>
            </a:r>
            <a:endParaRPr/>
          </a:p>
        </p:txBody>
      </p:sp>
      <p:pic>
        <p:nvPicPr>
          <p:cNvPr id="631" name="Google Shape;631;p108"/>
          <p:cNvPicPr preferRelativeResize="0"/>
          <p:nvPr/>
        </p:nvPicPr>
        <p:blipFill>
          <a:blip r:embed="rId3">
            <a:alphaModFix/>
          </a:blip>
          <a:stretch>
            <a:fillRect/>
          </a:stretch>
        </p:blipFill>
        <p:spPr>
          <a:xfrm>
            <a:off x="152400" y="2083700"/>
            <a:ext cx="8839201" cy="172863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9"/>
          <p:cNvSpPr txBox="1"/>
          <p:nvPr>
            <p:ph type="title"/>
          </p:nvPr>
        </p:nvSpPr>
        <p:spPr>
          <a:xfrm>
            <a:off x="1150275" y="6968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Variable block - sem valor padrão, faz perguntas</a:t>
            </a:r>
            <a:endParaRPr/>
          </a:p>
        </p:txBody>
      </p:sp>
      <p:pic>
        <p:nvPicPr>
          <p:cNvPr id="637" name="Google Shape;637;p109"/>
          <p:cNvPicPr preferRelativeResize="0"/>
          <p:nvPr/>
        </p:nvPicPr>
        <p:blipFill>
          <a:blip r:embed="rId3">
            <a:alphaModFix/>
          </a:blip>
          <a:stretch>
            <a:fillRect/>
          </a:stretch>
        </p:blipFill>
        <p:spPr>
          <a:xfrm>
            <a:off x="1105500" y="1339025"/>
            <a:ext cx="6610350" cy="1428750"/>
          </a:xfrm>
          <a:prstGeom prst="rect">
            <a:avLst/>
          </a:prstGeom>
          <a:noFill/>
          <a:ln>
            <a:noFill/>
          </a:ln>
        </p:spPr>
      </p:pic>
      <p:pic>
        <p:nvPicPr>
          <p:cNvPr id="638" name="Google Shape;638;p109"/>
          <p:cNvPicPr preferRelativeResize="0"/>
          <p:nvPr/>
        </p:nvPicPr>
        <p:blipFill>
          <a:blip r:embed="rId4">
            <a:alphaModFix/>
          </a:blip>
          <a:stretch>
            <a:fillRect/>
          </a:stretch>
        </p:blipFill>
        <p:spPr>
          <a:xfrm>
            <a:off x="1150275" y="2937475"/>
            <a:ext cx="5372100" cy="990600"/>
          </a:xfrm>
          <a:prstGeom prst="rect">
            <a:avLst/>
          </a:prstGeom>
          <a:noFill/>
          <a:ln>
            <a:noFill/>
          </a:ln>
        </p:spPr>
      </p:pic>
      <p:pic>
        <p:nvPicPr>
          <p:cNvPr id="639" name="Google Shape;639;p109"/>
          <p:cNvPicPr preferRelativeResize="0"/>
          <p:nvPr/>
        </p:nvPicPr>
        <p:blipFill>
          <a:blip r:embed="rId5">
            <a:alphaModFix/>
          </a:blip>
          <a:stretch>
            <a:fillRect/>
          </a:stretch>
        </p:blipFill>
        <p:spPr>
          <a:xfrm>
            <a:off x="1105513" y="3928075"/>
            <a:ext cx="6932982" cy="9029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10"/>
          <p:cNvSpPr txBox="1"/>
          <p:nvPr>
            <p:ph type="title"/>
          </p:nvPr>
        </p:nvSpPr>
        <p:spPr>
          <a:xfrm>
            <a:off x="1150275" y="6968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Variable block - Rodar diretamente passando parâmetro</a:t>
            </a:r>
            <a:endParaRPr/>
          </a:p>
        </p:txBody>
      </p:sp>
      <p:pic>
        <p:nvPicPr>
          <p:cNvPr id="645" name="Google Shape;645;p110"/>
          <p:cNvPicPr preferRelativeResize="0"/>
          <p:nvPr/>
        </p:nvPicPr>
        <p:blipFill>
          <a:blip r:embed="rId3">
            <a:alphaModFix/>
          </a:blip>
          <a:stretch>
            <a:fillRect/>
          </a:stretch>
        </p:blipFill>
        <p:spPr>
          <a:xfrm>
            <a:off x="250125" y="1849925"/>
            <a:ext cx="8839200" cy="163688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11"/>
          <p:cNvSpPr txBox="1"/>
          <p:nvPr>
            <p:ph type="title"/>
          </p:nvPr>
        </p:nvSpPr>
        <p:spPr>
          <a:xfrm>
            <a:off x="1150275" y="6968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Variable block - Passar parâmetro por variável de ambiente - TF_VAR_{nome da variável}</a:t>
            </a:r>
            <a:endParaRPr/>
          </a:p>
        </p:txBody>
      </p:sp>
      <p:pic>
        <p:nvPicPr>
          <p:cNvPr id="651" name="Google Shape;651;p111"/>
          <p:cNvPicPr preferRelativeResize="0"/>
          <p:nvPr/>
        </p:nvPicPr>
        <p:blipFill>
          <a:blip r:embed="rId3">
            <a:alphaModFix/>
          </a:blip>
          <a:stretch>
            <a:fillRect/>
          </a:stretch>
        </p:blipFill>
        <p:spPr>
          <a:xfrm>
            <a:off x="238975" y="1546850"/>
            <a:ext cx="8458200" cy="3219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